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7" r:id="rId2"/>
    <p:sldId id="259" r:id="rId3"/>
    <p:sldId id="284" r:id="rId4"/>
    <p:sldId id="263" r:id="rId5"/>
    <p:sldId id="260" r:id="rId6"/>
    <p:sldId id="285" r:id="rId7"/>
    <p:sldId id="286" r:id="rId8"/>
    <p:sldId id="267" r:id="rId9"/>
    <p:sldId id="287" r:id="rId10"/>
    <p:sldId id="288" r:id="rId11"/>
    <p:sldId id="291" r:id="rId12"/>
    <p:sldId id="289" r:id="rId13"/>
    <p:sldId id="290" r:id="rId14"/>
    <p:sldId id="292" r:id="rId15"/>
    <p:sldId id="268" r:id="rId16"/>
    <p:sldId id="293" r:id="rId17"/>
    <p:sldId id="294" r:id="rId18"/>
    <p:sldId id="4220" r:id="rId19"/>
    <p:sldId id="4221" r:id="rId20"/>
    <p:sldId id="4222" r:id="rId21"/>
    <p:sldId id="4223" r:id="rId22"/>
    <p:sldId id="4224" r:id="rId23"/>
    <p:sldId id="4225" r:id="rId24"/>
    <p:sldId id="4226" r:id="rId25"/>
    <p:sldId id="4227" r:id="rId26"/>
    <p:sldId id="4228" r:id="rId27"/>
    <p:sldId id="4229" r:id="rId28"/>
    <p:sldId id="4230" r:id="rId29"/>
    <p:sldId id="4231" r:id="rId30"/>
    <p:sldId id="4232" r:id="rId31"/>
    <p:sldId id="4234" r:id="rId32"/>
    <p:sldId id="4235" r:id="rId33"/>
    <p:sldId id="4236" r:id="rId34"/>
    <p:sldId id="4237"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40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07" autoAdjust="0"/>
  </p:normalViewPr>
  <p:slideViewPr>
    <p:cSldViewPr snapToGrid="0">
      <p:cViewPr varScale="1">
        <p:scale>
          <a:sx n="107" d="100"/>
          <a:sy n="107" d="100"/>
        </p:scale>
        <p:origin x="714" y="102"/>
      </p:cViewPr>
      <p:guideLst>
        <p:guide orient="horz" pos="2160"/>
        <p:guide pos="4052"/>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2CEC7-5C99-4AD4-BA34-822252240A26}" type="datetimeFigureOut">
              <a:rPr lang="zh-CN" altLang="en-US" smtClean="0"/>
              <a:t>2022/1/15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22207-CB1B-46CB-AD3E-BF27A900A848}" type="slidenum">
              <a:rPr lang="zh-CN" altLang="en-US" smtClean="0"/>
              <a:t>‹#›</a:t>
            </a:fld>
            <a:endParaRPr lang="zh-CN" altLang="en-US"/>
          </a:p>
        </p:txBody>
      </p:sp>
    </p:spTree>
    <p:extLst>
      <p:ext uri="{BB962C8B-B14F-4D97-AF65-F5344CB8AC3E}">
        <p14:creationId xmlns:p14="http://schemas.microsoft.com/office/powerpoint/2010/main" val="1897392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Corda </a:t>
            </a:r>
            <a:r>
              <a:rPr lang="zh-CN" altLang="en-US" dirty="0"/>
              <a:t>着重服务于受监管的金融行业</a:t>
            </a:r>
            <a:r>
              <a:rPr lang="en-US" altLang="zh-CN" dirty="0"/>
              <a:t>,</a:t>
            </a:r>
            <a:r>
              <a:rPr lang="zh-CN" altLang="en-US" dirty="0"/>
              <a:t>其强调交易数据仅对交易双方及监管可见</a:t>
            </a:r>
            <a:r>
              <a:rPr lang="en-US" altLang="zh-CN" dirty="0"/>
              <a:t>.</a:t>
            </a:r>
            <a:r>
              <a:rPr lang="zh-CN" altLang="en-US" dirty="0"/>
              <a:t>基于 </a:t>
            </a:r>
            <a:r>
              <a:rPr lang="en-US" altLang="zh-CN" dirty="0"/>
              <a:t>P2P</a:t>
            </a:r>
            <a:r>
              <a:rPr lang="zh-CN" altLang="en-US" dirty="0"/>
              <a:t>协议广播交易数 据难于控制数据的传播范围</a:t>
            </a:r>
            <a:r>
              <a:rPr lang="en-US" altLang="zh-CN" dirty="0"/>
              <a:t>,</a:t>
            </a:r>
            <a:r>
              <a:rPr lang="zh-CN" altLang="en-US" dirty="0"/>
              <a:t>所以 </a:t>
            </a:r>
            <a:r>
              <a:rPr lang="en-US" altLang="zh-CN" dirty="0"/>
              <a:t>Corda </a:t>
            </a:r>
            <a:r>
              <a:rPr lang="zh-CN" altLang="en-US" dirty="0"/>
              <a:t>交易都是直接被传送至指定目的节点</a:t>
            </a:r>
            <a:r>
              <a:rPr lang="en-US" altLang="zh-CN" dirty="0"/>
              <a:t>,Corda </a:t>
            </a:r>
            <a:r>
              <a:rPr lang="zh-CN" altLang="en-US" dirty="0"/>
              <a:t>网络中的共识服务则主要 由 </a:t>
            </a:r>
            <a:r>
              <a:rPr lang="en-US" altLang="zh-CN" dirty="0"/>
              <a:t>Notary </a:t>
            </a:r>
            <a:r>
              <a:rPr lang="zh-CN" altLang="en-US" dirty="0"/>
              <a:t>实现</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6492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3249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Quorum </a:t>
            </a:r>
            <a:r>
              <a:rPr lang="zh-CN" altLang="en-US" dirty="0"/>
              <a:t>公有交易的执行流程与以太坊类似</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9494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Quorum </a:t>
            </a:r>
            <a:r>
              <a:rPr lang="zh-CN" altLang="en-US" dirty="0"/>
              <a:t>公有交易的执行流程与以太坊类似</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68838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企业级区块链必须提供节点准入机制</a:t>
            </a:r>
            <a:r>
              <a:rPr lang="en-US" altLang="zh-CN" dirty="0"/>
              <a:t>,</a:t>
            </a:r>
            <a:r>
              <a:rPr lang="zh-CN" altLang="en-US" dirty="0"/>
              <a:t>使得每个节点经过授权才可加入网络</a:t>
            </a:r>
            <a:r>
              <a:rPr lang="en-US" altLang="zh-CN" dirty="0"/>
              <a:t>.</a:t>
            </a:r>
            <a:r>
              <a:rPr lang="zh-CN" altLang="en-US" dirty="0"/>
              <a:t>因不适宜采用传统中心化的 准入机制</a:t>
            </a:r>
            <a:r>
              <a:rPr lang="en-US" altLang="zh-CN" dirty="0"/>
              <a:t>,</a:t>
            </a:r>
            <a:r>
              <a:rPr lang="zh-CN" altLang="en-US" dirty="0"/>
              <a:t>目前主要依靠数字证书来识别每个节点</a:t>
            </a:r>
            <a:r>
              <a:rPr lang="en-US" altLang="zh-CN" dirty="0"/>
              <a:t>,</a:t>
            </a:r>
            <a:r>
              <a:rPr lang="zh-CN" altLang="en-US" dirty="0"/>
              <a:t>依靠数字签名来鉴别每次操作</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1479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Fabric </a:t>
            </a:r>
            <a:r>
              <a:rPr lang="zh-CN" altLang="en-US" dirty="0"/>
              <a:t>的 </a:t>
            </a:r>
            <a:r>
              <a:rPr lang="en-US" altLang="zh-CN" dirty="0"/>
              <a:t>Gossip </a:t>
            </a:r>
            <a:r>
              <a:rPr lang="zh-CN" altLang="en-US" dirty="0"/>
              <a:t>协议基于 </a:t>
            </a:r>
            <a:r>
              <a:rPr lang="en-US" altLang="zh-CN" dirty="0" err="1"/>
              <a:t>gRPC</a:t>
            </a:r>
            <a:r>
              <a:rPr lang="en-US" altLang="zh-CN" dirty="0"/>
              <a:t> </a:t>
            </a:r>
            <a:r>
              <a:rPr lang="zh-CN" altLang="en-US" dirty="0"/>
              <a:t>构建</a:t>
            </a:r>
            <a:r>
              <a:rPr lang="en-US" altLang="zh-CN" dirty="0"/>
              <a:t>,</a:t>
            </a:r>
            <a:r>
              <a:rPr lang="zh-CN" altLang="en-US" dirty="0"/>
              <a:t>并可利用 </a:t>
            </a:r>
            <a:r>
              <a:rPr lang="en-US" altLang="zh-CN" dirty="0"/>
              <a:t>TLS </a:t>
            </a:r>
            <a:r>
              <a:rPr lang="zh-CN" altLang="en-US" dirty="0"/>
              <a:t>实现加密的数据传输</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549376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企业级区块链对交易吞吐量有着较高的要求</a:t>
            </a:r>
            <a:r>
              <a:rPr lang="en-US" altLang="zh-CN" dirty="0"/>
              <a:t>,</a:t>
            </a:r>
            <a:r>
              <a:rPr lang="zh-CN" altLang="en-US" dirty="0"/>
              <a:t>同时</a:t>
            </a:r>
            <a:r>
              <a:rPr lang="en-US" altLang="zh-CN" dirty="0"/>
              <a:t>,</a:t>
            </a:r>
            <a:r>
              <a:rPr lang="zh-CN" altLang="en-US" dirty="0"/>
              <a:t>其网络节点相对较少且规模基本稳定</a:t>
            </a:r>
            <a:r>
              <a:rPr lang="en-US" altLang="zh-CN" dirty="0"/>
              <a:t>,</a:t>
            </a:r>
            <a:r>
              <a:rPr lang="zh-CN" altLang="en-US" dirty="0"/>
              <a:t>因而更适合采用 基于投票的 </a:t>
            </a:r>
            <a:r>
              <a:rPr lang="en-US" altLang="zh-CN" dirty="0"/>
              <a:t>BFT(Byzantine fault-tolerant)</a:t>
            </a:r>
            <a:r>
              <a:rPr lang="zh-CN" altLang="en-US" dirty="0"/>
              <a:t>共识算法</a:t>
            </a:r>
            <a:r>
              <a:rPr lang="en-US" altLang="zh-CN" dirty="0"/>
              <a:t>.</a:t>
            </a:r>
            <a:r>
              <a:rPr lang="zh-CN" altLang="en-US" dirty="0"/>
              <a:t>企业级区块链节点身份通常是实名的</a:t>
            </a:r>
            <a:r>
              <a:rPr lang="en-US" altLang="zh-CN" dirty="0"/>
              <a:t>,</a:t>
            </a:r>
            <a:r>
              <a:rPr lang="zh-CN" altLang="en-US" dirty="0"/>
              <a:t>并且具有一定的可信性</a:t>
            </a:r>
            <a:r>
              <a:rPr lang="en-US" altLang="zh-CN" dirty="0"/>
              <a:t>,</a:t>
            </a:r>
            <a:r>
              <a:rPr lang="zh-CN" altLang="en-US" dirty="0"/>
              <a:t>为了提高整个系统的吞吐量</a:t>
            </a:r>
            <a:r>
              <a:rPr lang="en-US" altLang="zh-CN" dirty="0"/>
              <a:t>,</a:t>
            </a:r>
            <a:r>
              <a:rPr lang="zh-CN" altLang="en-US" dirty="0"/>
              <a:t>还可以采用仅容忍宕机错误的 </a:t>
            </a:r>
            <a:r>
              <a:rPr lang="en-US" altLang="zh-CN" dirty="0"/>
              <a:t>CFT(crash fault-tolerant)</a:t>
            </a:r>
            <a:r>
              <a:rPr lang="zh-CN" altLang="en-US" dirty="0"/>
              <a:t>共识算法</a:t>
            </a:r>
            <a:r>
              <a:rPr lang="en-US" altLang="zh-CN" dirty="0"/>
              <a:t>. </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78857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579701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48250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595816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02901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81853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.Corda </a:t>
            </a:r>
            <a:r>
              <a:rPr lang="zh-CN" altLang="en-US" dirty="0"/>
              <a:t>采用 </a:t>
            </a:r>
            <a:r>
              <a:rPr lang="en-US" altLang="zh-CN" dirty="0"/>
              <a:t>UTXO </a:t>
            </a:r>
            <a:r>
              <a:rPr lang="zh-CN" altLang="en-US" dirty="0"/>
              <a:t>模型</a:t>
            </a:r>
            <a:r>
              <a:rPr lang="en-US" altLang="zh-CN" dirty="0"/>
              <a:t>,</a:t>
            </a:r>
            <a:r>
              <a:rPr lang="zh-CN" altLang="en-US" dirty="0"/>
              <a:t>一个交易包含一到多个输入 状态和一到多个输出状态</a:t>
            </a:r>
            <a:r>
              <a:rPr lang="en-US" altLang="zh-CN" dirty="0"/>
              <a:t>,</a:t>
            </a:r>
            <a:r>
              <a:rPr lang="zh-CN" altLang="en-US" dirty="0"/>
              <a:t>输入状态源自之前某笔交易的输出状态</a:t>
            </a:r>
            <a:r>
              <a:rPr lang="en-US" altLang="zh-CN" dirty="0"/>
              <a:t>,</a:t>
            </a:r>
            <a:r>
              <a:rPr lang="zh-CN" altLang="en-US" dirty="0"/>
              <a:t>执行交易就是花费之前交易中的一批输出 状态</a:t>
            </a:r>
            <a:r>
              <a:rPr lang="en-US" altLang="zh-CN" dirty="0"/>
              <a:t>,</a:t>
            </a:r>
            <a:r>
              <a:rPr lang="zh-CN" altLang="en-US" dirty="0"/>
              <a:t>并生成一批新的输出状态</a:t>
            </a:r>
            <a:r>
              <a:rPr lang="en-US" altLang="zh-CN" dirty="0"/>
              <a:t>.</a:t>
            </a:r>
            <a:r>
              <a:rPr lang="zh-CN" altLang="en-US" dirty="0"/>
              <a:t>被花费的状态成为合约的历史状态</a:t>
            </a:r>
            <a:r>
              <a:rPr lang="en-US" altLang="zh-CN" dirty="0"/>
              <a:t>,</a:t>
            </a:r>
            <a:r>
              <a:rPr lang="zh-CN" altLang="en-US" dirty="0"/>
              <a:t>新的输出状态则成为了合约的当前状态。与比特币的 </a:t>
            </a:r>
            <a:r>
              <a:rPr lang="en-US" altLang="zh-CN" dirty="0"/>
              <a:t>UTXO </a:t>
            </a:r>
            <a:r>
              <a:rPr lang="zh-CN" altLang="en-US" dirty="0"/>
              <a:t>模型相比</a:t>
            </a:r>
            <a:r>
              <a:rPr lang="en-US" altLang="zh-CN" dirty="0"/>
              <a:t>,Corda </a:t>
            </a:r>
            <a:r>
              <a:rPr lang="zh-CN" altLang="en-US" dirty="0"/>
              <a:t>的 </a:t>
            </a:r>
            <a:r>
              <a:rPr lang="en-US" altLang="zh-CN" dirty="0"/>
              <a:t>UTXO </a:t>
            </a:r>
            <a:r>
              <a:rPr lang="zh-CN" altLang="en-US" dirty="0"/>
              <a:t>模型不但支持数字货币转账</a:t>
            </a:r>
            <a:r>
              <a:rPr lang="en-US" altLang="zh-CN" dirty="0"/>
              <a:t>,</a:t>
            </a:r>
            <a:r>
              <a:rPr lang="zh-CN" altLang="en-US" dirty="0"/>
              <a:t>还支持用户定义的通用 数字资产的流转</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3900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45698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42888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09737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76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14802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914727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0341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12964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57323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4468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不同于传统区块链的智能合约串行运行在全部节点</a:t>
            </a:r>
            <a:r>
              <a:rPr lang="en-US" altLang="zh-CN" dirty="0"/>
              <a:t>,Fabric </a:t>
            </a:r>
            <a:r>
              <a:rPr lang="zh-CN" altLang="en-US" dirty="0"/>
              <a:t>智能合约可并行运行在不同的背书节点</a:t>
            </a:r>
            <a:r>
              <a:rPr lang="en-US" altLang="zh-CN" dirty="0"/>
              <a:t>,</a:t>
            </a:r>
            <a:r>
              <a:rPr lang="zh-CN" altLang="en-US" dirty="0"/>
              <a:t>从 而提高了系统交易吞吐量。同时</a:t>
            </a:r>
            <a:r>
              <a:rPr lang="en-US" altLang="zh-CN" dirty="0"/>
              <a:t>,</a:t>
            </a:r>
            <a:r>
              <a:rPr lang="zh-CN" altLang="en-US" dirty="0"/>
              <a:t>随着背书节点数目的动态增加</a:t>
            </a:r>
            <a:r>
              <a:rPr lang="en-US" altLang="zh-CN" dirty="0"/>
              <a:t>,</a:t>
            </a:r>
            <a:r>
              <a:rPr lang="zh-CN" altLang="en-US" dirty="0"/>
              <a:t>系统内可并行运行的合约数目也将随之增加</a:t>
            </a:r>
            <a:r>
              <a:rPr lang="en-US" altLang="zh-CN" dirty="0"/>
              <a:t>,</a:t>
            </a:r>
            <a:r>
              <a:rPr lang="zh-CN" altLang="en-US" dirty="0"/>
              <a:t>从而实现了一定的可扩展性</a:t>
            </a:r>
            <a:r>
              <a:rPr lang="en-US" altLang="zh-CN" dirty="0"/>
              <a:t>.</a:t>
            </a:r>
            <a:r>
              <a:rPr lang="zh-CN" altLang="en-US" dirty="0"/>
              <a:t>从本质上来讲</a:t>
            </a:r>
            <a:r>
              <a:rPr lang="en-US" altLang="zh-CN" dirty="0"/>
              <a:t>,</a:t>
            </a:r>
            <a:r>
              <a:rPr lang="zh-CN" altLang="en-US" dirty="0"/>
              <a:t>传统区块链是将交易数据传播到所有节点</a:t>
            </a:r>
            <a:r>
              <a:rPr lang="en-US" altLang="zh-CN" dirty="0"/>
              <a:t>,</a:t>
            </a:r>
            <a:r>
              <a:rPr lang="zh-CN" altLang="en-US" dirty="0"/>
              <a:t>并通过在所有节点上执行而达到状态一致</a:t>
            </a:r>
            <a:r>
              <a:rPr lang="en-US" altLang="zh-CN" dirty="0"/>
              <a:t>.Fabric </a:t>
            </a:r>
            <a:r>
              <a:rPr lang="zh-CN" altLang="en-US" dirty="0"/>
              <a:t>仅在部分可信的背书节点上执行交易</a:t>
            </a:r>
            <a:r>
              <a:rPr lang="en-US" altLang="zh-CN" dirty="0"/>
              <a:t>,</a:t>
            </a:r>
            <a:r>
              <a:rPr lang="zh-CN" altLang="en-US" dirty="0"/>
              <a:t>然后将执行结果传播到所有节点从而达到状态一致</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6837353-30EB-4A48-80EB-173D804AEFBD}"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08293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57595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9045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80F42DC0-2E3F-F440-A3AA-64F0AA1F84F2}" type="datetime1">
              <a:rPr lang="zh-CN" altLang="en-US"/>
              <a:t>2022/1/15</a:t>
            </a:fld>
            <a:endParaRPr lang="zh-CN" altLang="en-US" sz="1867">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8610600" y="6356351"/>
            <a:ext cx="2743200" cy="365125"/>
          </a:xfrm>
        </p:spPr>
        <p:txBody>
          <a:bodyPr/>
          <a:lstStyle>
            <a:lvl1pPr>
              <a:defRPr/>
            </a:lvl1pPr>
          </a:lstStyle>
          <a:p>
            <a:fld id="{C5FC99A0-26D8-5E4B-82FB-70809BCEE9F6}" type="slidenum">
              <a:rPr lang="zh-CN" altLang="en-US"/>
              <a:t>‹#›</a:t>
            </a:fld>
            <a:endParaRPr lang="zh-CN" altLang="en-US" sz="1867">
              <a:solidFill>
                <a:schemeClr val="tx1"/>
              </a:solidFill>
            </a:endParaRPr>
          </a:p>
        </p:txBody>
      </p:sp>
    </p:spTree>
    <p:extLst>
      <p:ext uri="{BB962C8B-B14F-4D97-AF65-F5344CB8AC3E}">
        <p14:creationId xmlns:p14="http://schemas.microsoft.com/office/powerpoint/2010/main" val="114261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39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73310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4"/>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53687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9"/>
            <a:ext cx="4873575"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5"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95008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40640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416822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0"/>
            <a:ext cx="6172200" cy="540385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839788" y="2057401"/>
            <a:ext cx="4165349" cy="3811588"/>
          </a:xfrm>
        </p:spPr>
        <p:txBody>
          <a:bodyPr/>
          <a:lstStyle>
            <a:lvl1pPr marL="0" indent="0">
              <a:buNone/>
              <a:defRPr sz="2000"/>
            </a:lvl1pPr>
            <a:lvl2pPr marL="457189" indent="0">
              <a:buNone/>
              <a:defRPr sz="1867"/>
            </a:lvl2pPr>
            <a:lvl3pPr marL="914377" indent="0">
              <a:buNone/>
              <a:defRPr sz="1600"/>
            </a:lvl3pPr>
            <a:lvl4pPr marL="1371566" indent="0">
              <a:buNone/>
              <a:defRPr sz="1467"/>
            </a:lvl4pPr>
            <a:lvl5pPr marL="1828754" indent="0">
              <a:buNone/>
              <a:defRPr sz="1467"/>
            </a:lvl5pPr>
            <a:lvl6pPr marL="2285943" indent="0">
              <a:buNone/>
              <a:defRPr sz="1467"/>
            </a:lvl6pPr>
            <a:lvl7pPr marL="2743131" indent="0">
              <a:buNone/>
              <a:defRPr sz="1467"/>
            </a:lvl7pPr>
            <a:lvl8pPr marL="3200320" indent="0">
              <a:buNone/>
              <a:defRPr sz="1467"/>
            </a:lvl8pPr>
            <a:lvl9pPr marL="3657509" indent="0">
              <a:buNone/>
              <a:defRPr sz="1467"/>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203295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9649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4"/>
            <a:ext cx="10515600" cy="4351339"/>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68580" tIns="34290" rIns="68580" bIns="34290" rtlCol="0" anchor="ctr"/>
          <a:lstStyle>
            <a:lvl1pPr algn="l">
              <a:defRPr sz="1200">
                <a:solidFill>
                  <a:schemeClr val="tx1">
                    <a:tint val="75000"/>
                  </a:schemeClr>
                </a:solidFill>
              </a:defRPr>
            </a:lvl1pPr>
          </a:lstStyle>
          <a:p>
            <a:fld id="{82F288E0-7875-42C4-84C8-98DBBD3BF4D2}" type="datetimeFigureOut">
              <a:rPr lang="zh-CN" altLang="en-US" smtClean="0"/>
              <a:t>2022/1/15</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68580" tIns="34290" rIns="68580" bIns="3429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68580" tIns="34290" rIns="68580" bIns="3429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extLst>
      <p:ext uri="{BB962C8B-B14F-4D97-AF65-F5344CB8AC3E}">
        <p14:creationId xmlns:p14="http://schemas.microsoft.com/office/powerpoint/2010/main" val="1153623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4539346" y="2289816"/>
            <a:ext cx="7120255" cy="923330"/>
          </a:xfrm>
          <a:prstGeom prst="rect">
            <a:avLst/>
          </a:prstGeom>
          <a:noFill/>
        </p:spPr>
        <p:txBody>
          <a:bodyPr wrap="square" lIns="91440" tIns="45720" rIns="91440" bIns="45720" rtlCol="0">
            <a:spAutoFit/>
          </a:bodyPr>
          <a:lstStyle/>
          <a:p>
            <a:pPr algn="ctr" defTabSz="914377"/>
            <a:r>
              <a:rPr lang="zh-CN" altLang="en-US" sz="5400" b="1" dirty="0">
                <a:solidFill>
                  <a:srgbClr val="1B4367"/>
                </a:solidFill>
                <a:latin typeface="微软雅黑"/>
                <a:ea typeface="微软雅黑"/>
                <a:cs typeface="+mn-ea"/>
                <a:sym typeface="+mn-lt"/>
              </a:rPr>
              <a:t>企业级区块链技术综述</a:t>
            </a:r>
          </a:p>
        </p:txBody>
      </p:sp>
      <p:sp>
        <p:nvSpPr>
          <p:cNvPr id="3075" name="文本框 3074"/>
          <p:cNvSpPr txBox="1"/>
          <p:nvPr/>
        </p:nvSpPr>
        <p:spPr>
          <a:xfrm>
            <a:off x="5559623" y="5002937"/>
            <a:ext cx="4615744" cy="338554"/>
          </a:xfrm>
          <a:prstGeom prst="rect">
            <a:avLst/>
          </a:prstGeom>
          <a:noFill/>
          <a:ln w="9525">
            <a:noFill/>
            <a:miter/>
          </a:ln>
          <a:effectLst/>
        </p:spPr>
        <p:txBody>
          <a:bodyPr vert="horz" wrap="square" lIns="91440" tIns="45720" rIns="91440" bIns="45720" anchor="t">
            <a:spAutoFit/>
          </a:bodyPr>
          <a:lstStyle/>
          <a:p>
            <a:pPr algn="ctr" defTabSz="914377" eaLnBrk="0" hangingPunct="0"/>
            <a:r>
              <a:rPr lang="zh-CN" altLang="en-US" sz="1600" dirty="0">
                <a:solidFill>
                  <a:prstClr val="black">
                    <a:lumMod val="75000"/>
                    <a:lumOff val="25000"/>
                  </a:prstClr>
                </a:solidFill>
                <a:latin typeface="微软雅黑"/>
                <a:ea typeface="微软雅黑"/>
                <a:cs typeface="+mn-ea"/>
                <a:sym typeface="+mn-lt"/>
              </a:rPr>
              <a:t>汇报人：郭壮    汇报时间：</a:t>
            </a:r>
            <a:r>
              <a:rPr lang="en-US" altLang="zh-CN" sz="1600" dirty="0">
                <a:solidFill>
                  <a:prstClr val="black">
                    <a:lumMod val="75000"/>
                    <a:lumOff val="25000"/>
                  </a:prstClr>
                </a:solidFill>
                <a:latin typeface="微软雅黑"/>
                <a:ea typeface="微软雅黑"/>
                <a:cs typeface="+mn-ea"/>
                <a:sym typeface="+mn-lt"/>
              </a:rPr>
              <a:t>2022</a:t>
            </a:r>
            <a:r>
              <a:rPr lang="zh-CN" altLang="en-US" sz="1600" dirty="0">
                <a:solidFill>
                  <a:prstClr val="black">
                    <a:lumMod val="75000"/>
                    <a:lumOff val="25000"/>
                  </a:prstClr>
                </a:solidFill>
                <a:latin typeface="微软雅黑"/>
                <a:ea typeface="微软雅黑"/>
                <a:cs typeface="+mn-ea"/>
                <a:sym typeface="+mn-lt"/>
              </a:rPr>
              <a:t>年</a:t>
            </a:r>
            <a:r>
              <a:rPr lang="en-US" altLang="zh-CN" sz="1600" dirty="0">
                <a:solidFill>
                  <a:prstClr val="black">
                    <a:lumMod val="75000"/>
                    <a:lumOff val="25000"/>
                  </a:prstClr>
                </a:solidFill>
                <a:latin typeface="微软雅黑"/>
                <a:ea typeface="微软雅黑"/>
                <a:cs typeface="+mn-ea"/>
                <a:sym typeface="+mn-lt"/>
              </a:rPr>
              <a:t>1</a:t>
            </a:r>
            <a:r>
              <a:rPr lang="zh-CN" altLang="en-US" sz="1600" dirty="0">
                <a:solidFill>
                  <a:prstClr val="black">
                    <a:lumMod val="75000"/>
                    <a:lumOff val="25000"/>
                  </a:prstClr>
                </a:solidFill>
                <a:latin typeface="微软雅黑"/>
                <a:ea typeface="微软雅黑"/>
                <a:cs typeface="+mn-ea"/>
                <a:sym typeface="+mn-lt"/>
              </a:rPr>
              <a:t>月</a:t>
            </a:r>
          </a:p>
        </p:txBody>
      </p:sp>
      <p:sp>
        <p:nvSpPr>
          <p:cNvPr id="9" name="文本框 8"/>
          <p:cNvSpPr txBox="1"/>
          <p:nvPr/>
        </p:nvSpPr>
        <p:spPr>
          <a:xfrm>
            <a:off x="4514581" y="3580795"/>
            <a:ext cx="7145020" cy="461665"/>
          </a:xfrm>
          <a:prstGeom prst="rect">
            <a:avLst/>
          </a:prstGeom>
          <a:noFill/>
        </p:spPr>
        <p:txBody>
          <a:bodyPr wrap="square" lIns="91440" tIns="45720" rIns="91440" bIns="45720" rtlCol="0">
            <a:spAutoFit/>
          </a:bodyPr>
          <a:lstStyle/>
          <a:p>
            <a:pPr algn="ctr" defTabSz="914377" eaLnBrk="0" hangingPunct="0"/>
            <a:r>
              <a:rPr lang="en-US" altLang="zh-CN" sz="2400" dirty="0">
                <a:solidFill>
                  <a:srgbClr val="1B4367"/>
                </a:solidFill>
                <a:latin typeface="微软雅黑"/>
                <a:ea typeface="微软雅黑"/>
                <a:cs typeface="+mn-ea"/>
                <a:sym typeface="+mn-lt"/>
              </a:rPr>
              <a:t>Survey of Enterprise Blockchains</a:t>
            </a:r>
          </a:p>
        </p:txBody>
      </p:sp>
      <p:pic>
        <p:nvPicPr>
          <p:cNvPr id="125" name="M01-06-00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3076" y="-1011017"/>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80000" numSld="999">
                <p:cTn id="2" fill="hold" display="0">
                  <p:stCondLst>
                    <p:cond delay="indefinite"/>
                  </p:stCondLst>
                  <p:endCondLst>
                    <p:cond evt="onStopAudio" delay="0">
                      <p:tgtEl>
                        <p:sldTgt/>
                      </p:tgtEl>
                    </p:cond>
                  </p:endCondLst>
                </p:cTn>
                <p:tgtEl>
                  <p:spTgt spid="1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0" y="1645920"/>
            <a:ext cx="12192000" cy="4790067"/>
          </a:xfrm>
          <a:prstGeom prst="rect">
            <a:avLst/>
          </a:prstGeom>
          <a:solidFill>
            <a:srgbClr val="1B4367"/>
          </a:solid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25" name="TextBox 1210"/>
          <p:cNvSpPr/>
          <p:nvPr/>
        </p:nvSpPr>
        <p:spPr>
          <a:xfrm>
            <a:off x="6487427" y="2046046"/>
            <a:ext cx="1856598" cy="37965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91440" tIns="45720" rIns="91440" bIns="45720">
            <a:spAutoFit/>
          </a:bodyPr>
          <a:lstStyle/>
          <a:p>
            <a:pPr defTabSz="914377"/>
            <a:r>
              <a:rPr lang="en-US" altLang="zh-CN" sz="1867" b="1" dirty="0">
                <a:solidFill>
                  <a:prstClr val="white"/>
                </a:solidFill>
                <a:cs typeface="+mn-ea"/>
                <a:sym typeface="+mn-lt"/>
              </a:rPr>
              <a:t>Corda</a:t>
            </a:r>
            <a:r>
              <a:rPr lang="zh-CN" altLang="en-US" sz="1867" b="1" dirty="0">
                <a:solidFill>
                  <a:prstClr val="white"/>
                </a:solidFill>
                <a:cs typeface="+mn-ea"/>
                <a:sym typeface="+mn-lt"/>
              </a:rPr>
              <a:t>交易流程</a:t>
            </a:r>
          </a:p>
        </p:txBody>
      </p:sp>
      <p:sp>
        <p:nvSpPr>
          <p:cNvPr id="12" name="文本框 11"/>
          <p:cNvSpPr txBox="1"/>
          <p:nvPr/>
        </p:nvSpPr>
        <p:spPr>
          <a:xfrm>
            <a:off x="6487427" y="2466881"/>
            <a:ext cx="5568451" cy="300082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defTabSz="914377" latinLnBrk="1">
              <a:lnSpc>
                <a:spcPct val="150000"/>
              </a:lnSpc>
            </a:pPr>
            <a:r>
              <a:rPr lang="en-US" altLang="zh-CN" sz="1400" dirty="0">
                <a:solidFill>
                  <a:prstClr val="white"/>
                </a:solidFill>
                <a:cs typeface="+mn-ea"/>
                <a:sym typeface="+mn-lt"/>
              </a:rPr>
              <a:t>(1) </a:t>
            </a:r>
            <a:r>
              <a:rPr lang="zh-CN" altLang="en-US" sz="1400" dirty="0">
                <a:solidFill>
                  <a:prstClr val="white"/>
                </a:solidFill>
                <a:cs typeface="+mn-ea"/>
                <a:sym typeface="+mn-lt"/>
              </a:rPr>
              <a:t>发送者创建交易并签名</a:t>
            </a:r>
            <a:r>
              <a:rPr lang="en-US" altLang="zh-CN" sz="1400" dirty="0">
                <a:solidFill>
                  <a:prstClr val="white"/>
                </a:solidFill>
                <a:cs typeface="+mn-ea"/>
                <a:sym typeface="+mn-lt"/>
              </a:rPr>
              <a:t>; </a:t>
            </a:r>
          </a:p>
          <a:p>
            <a:pPr defTabSz="914377" latinLnBrk="1">
              <a:lnSpc>
                <a:spcPct val="150000"/>
              </a:lnSpc>
            </a:pPr>
            <a:r>
              <a:rPr lang="en-US" altLang="zh-CN" sz="1400" dirty="0">
                <a:solidFill>
                  <a:prstClr val="white"/>
                </a:solidFill>
                <a:cs typeface="+mn-ea"/>
                <a:sym typeface="+mn-lt"/>
              </a:rPr>
              <a:t>(2) </a:t>
            </a:r>
            <a:r>
              <a:rPr lang="zh-CN" altLang="en-US" sz="1400" dirty="0">
                <a:solidFill>
                  <a:prstClr val="white"/>
                </a:solidFill>
                <a:cs typeface="+mn-ea"/>
                <a:sym typeface="+mn-lt"/>
              </a:rPr>
              <a:t>发送者发送交易数据及签名至接收者</a:t>
            </a:r>
            <a:r>
              <a:rPr lang="en-US" altLang="zh-CN" sz="1400" dirty="0">
                <a:solidFill>
                  <a:prstClr val="white"/>
                </a:solidFill>
                <a:cs typeface="+mn-ea"/>
                <a:sym typeface="+mn-lt"/>
              </a:rPr>
              <a:t>; </a:t>
            </a:r>
          </a:p>
          <a:p>
            <a:pPr defTabSz="914377" latinLnBrk="1">
              <a:lnSpc>
                <a:spcPct val="150000"/>
              </a:lnSpc>
            </a:pPr>
            <a:r>
              <a:rPr lang="en-US" altLang="zh-CN" sz="1400" dirty="0">
                <a:solidFill>
                  <a:prstClr val="white"/>
                </a:solidFill>
                <a:cs typeface="+mn-ea"/>
                <a:sym typeface="+mn-lt"/>
              </a:rPr>
              <a:t>(3) </a:t>
            </a:r>
            <a:r>
              <a:rPr lang="zh-CN" altLang="en-US" sz="1400" dirty="0">
                <a:solidFill>
                  <a:prstClr val="white"/>
                </a:solidFill>
                <a:cs typeface="+mn-ea"/>
                <a:sym typeface="+mn-lt"/>
              </a:rPr>
              <a:t>接收者验证交易数据及发送者签名无误</a:t>
            </a:r>
            <a:r>
              <a:rPr lang="en-US" altLang="zh-CN" sz="1400" dirty="0">
                <a:solidFill>
                  <a:prstClr val="white"/>
                </a:solidFill>
                <a:cs typeface="+mn-ea"/>
                <a:sym typeface="+mn-lt"/>
              </a:rPr>
              <a:t>,</a:t>
            </a:r>
            <a:r>
              <a:rPr lang="zh-CN" altLang="en-US" sz="1400" dirty="0">
                <a:solidFill>
                  <a:prstClr val="white"/>
                </a:solidFill>
                <a:cs typeface="+mn-ea"/>
                <a:sym typeface="+mn-lt"/>
              </a:rPr>
              <a:t>就附加上接收者签名</a:t>
            </a:r>
            <a:r>
              <a:rPr lang="en-US" altLang="zh-CN" sz="1400" dirty="0">
                <a:solidFill>
                  <a:prstClr val="white"/>
                </a:solidFill>
                <a:cs typeface="+mn-ea"/>
                <a:sym typeface="+mn-lt"/>
              </a:rPr>
              <a:t>; </a:t>
            </a:r>
          </a:p>
          <a:p>
            <a:pPr defTabSz="914377" latinLnBrk="1">
              <a:lnSpc>
                <a:spcPct val="150000"/>
              </a:lnSpc>
            </a:pPr>
            <a:r>
              <a:rPr lang="en-US" altLang="zh-CN" sz="1400" dirty="0">
                <a:solidFill>
                  <a:prstClr val="white"/>
                </a:solidFill>
                <a:cs typeface="+mn-ea"/>
                <a:sym typeface="+mn-lt"/>
              </a:rPr>
              <a:t>(4) </a:t>
            </a:r>
            <a:r>
              <a:rPr lang="zh-CN" altLang="en-US" sz="1400" dirty="0">
                <a:solidFill>
                  <a:prstClr val="white"/>
                </a:solidFill>
                <a:cs typeface="+mn-ea"/>
                <a:sym typeface="+mn-lt"/>
              </a:rPr>
              <a:t>接收者发送交易数据及交易双方签名至 </a:t>
            </a:r>
            <a:r>
              <a:rPr lang="en-US" altLang="zh-CN" sz="1400" b="1" dirty="0">
                <a:solidFill>
                  <a:prstClr val="white"/>
                </a:solidFill>
                <a:cs typeface="+mn-ea"/>
                <a:sym typeface="+mn-lt"/>
              </a:rPr>
              <a:t>Notary </a:t>
            </a:r>
            <a:r>
              <a:rPr lang="zh-CN" altLang="en-US" sz="1400" b="1" dirty="0">
                <a:solidFill>
                  <a:prstClr val="white"/>
                </a:solidFill>
                <a:cs typeface="+mn-ea"/>
                <a:sym typeface="+mn-lt"/>
              </a:rPr>
              <a:t>共识服务</a:t>
            </a:r>
            <a:r>
              <a:rPr lang="en-US" altLang="zh-CN" sz="1400" dirty="0">
                <a:solidFill>
                  <a:prstClr val="white"/>
                </a:solidFill>
                <a:cs typeface="+mn-ea"/>
                <a:sym typeface="+mn-lt"/>
              </a:rPr>
              <a:t>; </a:t>
            </a:r>
          </a:p>
          <a:p>
            <a:pPr defTabSz="914377" latinLnBrk="1">
              <a:lnSpc>
                <a:spcPct val="150000"/>
              </a:lnSpc>
            </a:pPr>
            <a:r>
              <a:rPr lang="en-US" altLang="zh-CN" sz="1400" dirty="0">
                <a:solidFill>
                  <a:prstClr val="white"/>
                </a:solidFill>
                <a:cs typeface="+mn-ea"/>
                <a:sym typeface="+mn-lt"/>
              </a:rPr>
              <a:t>(5) Notary </a:t>
            </a:r>
            <a:r>
              <a:rPr lang="zh-CN" altLang="en-US" sz="1400" dirty="0">
                <a:solidFill>
                  <a:prstClr val="white"/>
                </a:solidFill>
                <a:cs typeface="+mn-ea"/>
                <a:sym typeface="+mn-lt"/>
              </a:rPr>
              <a:t>验证交易数据及交易双方签名无误</a:t>
            </a:r>
            <a:r>
              <a:rPr lang="en-US" altLang="zh-CN" sz="1400" dirty="0">
                <a:solidFill>
                  <a:prstClr val="white"/>
                </a:solidFill>
                <a:cs typeface="+mn-ea"/>
                <a:sym typeface="+mn-lt"/>
              </a:rPr>
              <a:t>,</a:t>
            </a:r>
            <a:r>
              <a:rPr lang="zh-CN" altLang="en-US" sz="1400" dirty="0">
                <a:solidFill>
                  <a:prstClr val="white"/>
                </a:solidFill>
                <a:cs typeface="+mn-ea"/>
                <a:sym typeface="+mn-lt"/>
              </a:rPr>
              <a:t>就附加上</a:t>
            </a:r>
            <a:r>
              <a:rPr lang="en-US" altLang="zh-CN" sz="1400" dirty="0">
                <a:solidFill>
                  <a:prstClr val="white"/>
                </a:solidFill>
                <a:cs typeface="+mn-ea"/>
                <a:sym typeface="+mn-lt"/>
              </a:rPr>
              <a:t>Notary </a:t>
            </a:r>
            <a:r>
              <a:rPr lang="zh-CN" altLang="en-US" sz="1400" dirty="0">
                <a:solidFill>
                  <a:prstClr val="white"/>
                </a:solidFill>
                <a:cs typeface="+mn-ea"/>
                <a:sym typeface="+mn-lt"/>
              </a:rPr>
              <a:t>签名</a:t>
            </a:r>
            <a:r>
              <a:rPr lang="en-US" altLang="zh-CN" sz="1400" dirty="0">
                <a:solidFill>
                  <a:prstClr val="white"/>
                </a:solidFill>
                <a:cs typeface="+mn-ea"/>
                <a:sym typeface="+mn-lt"/>
              </a:rPr>
              <a:t>; </a:t>
            </a:r>
          </a:p>
          <a:p>
            <a:pPr defTabSz="914377" latinLnBrk="1">
              <a:lnSpc>
                <a:spcPct val="150000"/>
              </a:lnSpc>
            </a:pPr>
            <a:r>
              <a:rPr lang="en-US" altLang="zh-CN" sz="1400" dirty="0">
                <a:solidFill>
                  <a:prstClr val="white"/>
                </a:solidFill>
                <a:cs typeface="+mn-ea"/>
                <a:sym typeface="+mn-lt"/>
              </a:rPr>
              <a:t>(6) Notary </a:t>
            </a:r>
            <a:r>
              <a:rPr lang="zh-CN" altLang="en-US" sz="1400" dirty="0">
                <a:solidFill>
                  <a:prstClr val="white"/>
                </a:solidFill>
                <a:cs typeface="+mn-ea"/>
                <a:sym typeface="+mn-lt"/>
              </a:rPr>
              <a:t>返回交易数据至接收者</a:t>
            </a:r>
            <a:r>
              <a:rPr lang="en-US" altLang="zh-CN" sz="1400" dirty="0">
                <a:solidFill>
                  <a:prstClr val="white"/>
                </a:solidFill>
                <a:cs typeface="+mn-ea"/>
                <a:sym typeface="+mn-lt"/>
              </a:rPr>
              <a:t>; </a:t>
            </a:r>
          </a:p>
          <a:p>
            <a:pPr defTabSz="914377" latinLnBrk="1">
              <a:lnSpc>
                <a:spcPct val="150000"/>
              </a:lnSpc>
            </a:pPr>
            <a:r>
              <a:rPr lang="en-US" altLang="zh-CN" sz="1400" dirty="0">
                <a:solidFill>
                  <a:prstClr val="white"/>
                </a:solidFill>
                <a:cs typeface="+mn-ea"/>
                <a:sym typeface="+mn-lt"/>
              </a:rPr>
              <a:t>(7) </a:t>
            </a:r>
            <a:r>
              <a:rPr lang="zh-CN" altLang="en-US" sz="1400" dirty="0">
                <a:solidFill>
                  <a:prstClr val="white"/>
                </a:solidFill>
                <a:cs typeface="+mn-ea"/>
                <a:sym typeface="+mn-lt"/>
              </a:rPr>
              <a:t>接收者核对 </a:t>
            </a:r>
            <a:r>
              <a:rPr lang="en-US" altLang="zh-CN" sz="1400" dirty="0">
                <a:solidFill>
                  <a:prstClr val="white"/>
                </a:solidFill>
                <a:cs typeface="+mn-ea"/>
                <a:sym typeface="+mn-lt"/>
              </a:rPr>
              <a:t>Notary </a:t>
            </a:r>
            <a:r>
              <a:rPr lang="zh-CN" altLang="en-US" sz="1400" dirty="0">
                <a:solidFill>
                  <a:prstClr val="white"/>
                </a:solidFill>
                <a:cs typeface="+mn-ea"/>
                <a:sym typeface="+mn-lt"/>
              </a:rPr>
              <a:t>签名无误后提交交易</a:t>
            </a:r>
            <a:r>
              <a:rPr lang="en-US" altLang="zh-CN" sz="1400" dirty="0">
                <a:solidFill>
                  <a:prstClr val="white"/>
                </a:solidFill>
                <a:cs typeface="+mn-ea"/>
                <a:sym typeface="+mn-lt"/>
              </a:rPr>
              <a:t>; </a:t>
            </a:r>
          </a:p>
          <a:p>
            <a:pPr defTabSz="914377" latinLnBrk="1">
              <a:lnSpc>
                <a:spcPct val="150000"/>
              </a:lnSpc>
            </a:pPr>
            <a:r>
              <a:rPr lang="en-US" altLang="zh-CN" sz="1400" dirty="0">
                <a:solidFill>
                  <a:prstClr val="white"/>
                </a:solidFill>
                <a:cs typeface="+mn-ea"/>
                <a:sym typeface="+mn-lt"/>
              </a:rPr>
              <a:t>(8) </a:t>
            </a:r>
            <a:r>
              <a:rPr lang="zh-CN" altLang="en-US" sz="1400" dirty="0">
                <a:solidFill>
                  <a:prstClr val="white"/>
                </a:solidFill>
                <a:cs typeface="+mn-ea"/>
                <a:sym typeface="+mn-lt"/>
              </a:rPr>
              <a:t>接收者返回交易数据至发送者</a:t>
            </a:r>
            <a:r>
              <a:rPr lang="en-US" altLang="zh-CN" sz="1400" dirty="0">
                <a:solidFill>
                  <a:prstClr val="white"/>
                </a:solidFill>
                <a:cs typeface="+mn-ea"/>
                <a:sym typeface="+mn-lt"/>
              </a:rPr>
              <a:t>; </a:t>
            </a:r>
          </a:p>
          <a:p>
            <a:pPr defTabSz="914377" latinLnBrk="1">
              <a:lnSpc>
                <a:spcPct val="150000"/>
              </a:lnSpc>
            </a:pPr>
            <a:r>
              <a:rPr lang="en-US" altLang="zh-CN" sz="1400" dirty="0">
                <a:solidFill>
                  <a:prstClr val="white"/>
                </a:solidFill>
                <a:cs typeface="+mn-ea"/>
                <a:sym typeface="+mn-lt"/>
              </a:rPr>
              <a:t>(9) </a:t>
            </a:r>
            <a:r>
              <a:rPr lang="zh-CN" altLang="en-US" sz="1400" dirty="0">
                <a:solidFill>
                  <a:prstClr val="white"/>
                </a:solidFill>
                <a:cs typeface="+mn-ea"/>
                <a:sym typeface="+mn-lt"/>
              </a:rPr>
              <a:t>发送者核对接收者及 </a:t>
            </a:r>
            <a:r>
              <a:rPr lang="en-US" altLang="zh-CN" sz="1400" dirty="0">
                <a:solidFill>
                  <a:prstClr val="white"/>
                </a:solidFill>
                <a:cs typeface="+mn-ea"/>
                <a:sym typeface="+mn-lt"/>
              </a:rPr>
              <a:t>Notary </a:t>
            </a:r>
            <a:r>
              <a:rPr lang="zh-CN" altLang="en-US" sz="1400" dirty="0">
                <a:solidFill>
                  <a:prstClr val="white"/>
                </a:solidFill>
                <a:cs typeface="+mn-ea"/>
                <a:sym typeface="+mn-lt"/>
              </a:rPr>
              <a:t>签名无误后提交交易。</a:t>
            </a:r>
            <a:endParaRPr lang="en-US" altLang="zh-CN" sz="1400" dirty="0">
              <a:solidFill>
                <a:prstClr val="white"/>
              </a:solidFill>
              <a:latin typeface="微软雅黑"/>
              <a:ea typeface="微软雅黑"/>
              <a:cs typeface="+mn-ea"/>
              <a:sym typeface="+mn-lt"/>
            </a:endParaRPr>
          </a:p>
        </p:txBody>
      </p:sp>
      <p:sp>
        <p:nvSpPr>
          <p:cNvPr id="16" name="文本框 15"/>
          <p:cNvSpPr txBox="1"/>
          <p:nvPr/>
        </p:nvSpPr>
        <p:spPr>
          <a:xfrm>
            <a:off x="954814" y="422012"/>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2.2 Corda</a:t>
            </a:r>
            <a:r>
              <a:rPr lang="zh-CN" altLang="en-US" sz="2267" b="1" dirty="0">
                <a:solidFill>
                  <a:srgbClr val="1B4367"/>
                </a:solidFill>
                <a:cs typeface="+mn-ea"/>
                <a:sym typeface="+mn-lt"/>
              </a:rPr>
              <a:t>交易流程</a:t>
            </a:r>
          </a:p>
        </p:txBody>
      </p:sp>
      <p:cxnSp>
        <p:nvCxnSpPr>
          <p:cNvPr id="3" name="直接连接符 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5487C0C-5F0C-4264-A735-F2887DA07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98658"/>
            <a:ext cx="6285297" cy="1843031"/>
          </a:xfrm>
          <a:prstGeom prst="rect">
            <a:avLst/>
          </a:prstGeom>
        </p:spPr>
      </p:pic>
    </p:spTree>
    <p:extLst>
      <p:ext uri="{BB962C8B-B14F-4D97-AF65-F5344CB8AC3E}">
        <p14:creationId xmlns:p14="http://schemas.microsoft.com/office/powerpoint/2010/main" val="367741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5">
            <a:extLst>
              <a:ext uri="{FF2B5EF4-FFF2-40B4-BE49-F238E27FC236}">
                <a16:creationId xmlns:a16="http://schemas.microsoft.com/office/drawing/2014/main" id="{0B5027F5-EE02-412C-9962-56150726A0E3}"/>
              </a:ext>
            </a:extLst>
          </p:cNvPr>
          <p:cNvSpPr/>
          <p:nvPr/>
        </p:nvSpPr>
        <p:spPr bwMode="auto">
          <a:xfrm>
            <a:off x="4340933" y="4433751"/>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27" name="圆角矩形 5">
            <a:extLst>
              <a:ext uri="{FF2B5EF4-FFF2-40B4-BE49-F238E27FC236}">
                <a16:creationId xmlns:a16="http://schemas.microsoft.com/office/drawing/2014/main" id="{D2F7195D-C85D-4D8E-A4EF-4439E258A48C}"/>
              </a:ext>
            </a:extLst>
          </p:cNvPr>
          <p:cNvSpPr/>
          <p:nvPr/>
        </p:nvSpPr>
        <p:spPr bwMode="auto">
          <a:xfrm>
            <a:off x="4340933" y="1946447"/>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28" name="TextBox 6">
            <a:extLst>
              <a:ext uri="{FF2B5EF4-FFF2-40B4-BE49-F238E27FC236}">
                <a16:creationId xmlns:a16="http://schemas.microsoft.com/office/drawing/2014/main" id="{9746E60C-03BD-49BF-9B71-139D758EA945}"/>
              </a:ext>
            </a:extLst>
          </p:cNvPr>
          <p:cNvSpPr txBox="1"/>
          <p:nvPr/>
        </p:nvSpPr>
        <p:spPr>
          <a:xfrm>
            <a:off x="4905296" y="2031010"/>
            <a:ext cx="1770678" cy="400110"/>
          </a:xfrm>
          <a:prstGeom prst="rect">
            <a:avLst/>
          </a:prstGeom>
          <a:noFill/>
        </p:spPr>
        <p:txBody>
          <a:bodyPr wrap="none" rtlCol="0">
            <a:spAutoFit/>
          </a:bodyPr>
          <a:lstStyle/>
          <a:p>
            <a:r>
              <a:rPr lang="en-US" altLang="zh-CN" sz="2000" b="1" dirty="0">
                <a:solidFill>
                  <a:srgbClr val="1B4367"/>
                </a:solidFill>
                <a:cs typeface="+mn-ea"/>
              </a:rPr>
              <a:t>Quorum</a:t>
            </a:r>
            <a:r>
              <a:rPr lang="zh-CN" altLang="en-US" sz="2000" b="1" dirty="0">
                <a:solidFill>
                  <a:srgbClr val="1B4367"/>
                </a:solidFill>
                <a:cs typeface="+mn-ea"/>
              </a:rPr>
              <a:t>节点</a:t>
            </a:r>
          </a:p>
        </p:txBody>
      </p:sp>
      <p:sp>
        <p:nvSpPr>
          <p:cNvPr id="29" name="空心弧 28">
            <a:extLst>
              <a:ext uri="{FF2B5EF4-FFF2-40B4-BE49-F238E27FC236}">
                <a16:creationId xmlns:a16="http://schemas.microsoft.com/office/drawing/2014/main" id="{C177804F-DC68-4001-9DBF-11286CC3F436}"/>
              </a:ext>
            </a:extLst>
          </p:cNvPr>
          <p:cNvSpPr/>
          <p:nvPr/>
        </p:nvSpPr>
        <p:spPr bwMode="auto">
          <a:xfrm flipV="1">
            <a:off x="1942701" y="1500752"/>
            <a:ext cx="1459871" cy="1460631"/>
          </a:xfrm>
          <a:prstGeom prst="blockArc">
            <a:avLst>
              <a:gd name="adj1" fmla="val 5423681"/>
              <a:gd name="adj2" fmla="val 20860726"/>
              <a:gd name="adj3" fmla="val 1751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30" name="空心弧 29">
            <a:extLst>
              <a:ext uri="{FF2B5EF4-FFF2-40B4-BE49-F238E27FC236}">
                <a16:creationId xmlns:a16="http://schemas.microsoft.com/office/drawing/2014/main" id="{9CBC90AF-F2A1-4DE4-BB6A-530FAA71AD50}"/>
              </a:ext>
            </a:extLst>
          </p:cNvPr>
          <p:cNvSpPr/>
          <p:nvPr/>
        </p:nvSpPr>
        <p:spPr bwMode="auto">
          <a:xfrm rot="10800000" flipV="1">
            <a:off x="3114348" y="1761424"/>
            <a:ext cx="1459871" cy="1460631"/>
          </a:xfrm>
          <a:prstGeom prst="blockArc">
            <a:avLst>
              <a:gd name="adj1" fmla="val 5423681"/>
              <a:gd name="adj2" fmla="val 20860726"/>
              <a:gd name="adj3" fmla="val 17514"/>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31" name="空心弧 30">
            <a:extLst>
              <a:ext uri="{FF2B5EF4-FFF2-40B4-BE49-F238E27FC236}">
                <a16:creationId xmlns:a16="http://schemas.microsoft.com/office/drawing/2014/main" id="{05488A4C-A036-411C-9176-C32F7DDFBED7}"/>
              </a:ext>
            </a:extLst>
          </p:cNvPr>
          <p:cNvSpPr/>
          <p:nvPr/>
        </p:nvSpPr>
        <p:spPr bwMode="auto">
          <a:xfrm rot="4631022" flipV="1">
            <a:off x="3147797" y="2973177"/>
            <a:ext cx="1460631" cy="1459871"/>
          </a:xfrm>
          <a:prstGeom prst="blockArc">
            <a:avLst>
              <a:gd name="adj1" fmla="val 10168821"/>
              <a:gd name="adj2" fmla="val 20860726"/>
              <a:gd name="adj3" fmla="val 17514"/>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32" name="空心弧 31">
            <a:extLst>
              <a:ext uri="{FF2B5EF4-FFF2-40B4-BE49-F238E27FC236}">
                <a16:creationId xmlns:a16="http://schemas.microsoft.com/office/drawing/2014/main" id="{F701F897-DB1A-4950-8660-A1AE8B12BC5C}"/>
              </a:ext>
            </a:extLst>
          </p:cNvPr>
          <p:cNvSpPr/>
          <p:nvPr/>
        </p:nvSpPr>
        <p:spPr bwMode="auto">
          <a:xfrm>
            <a:off x="1964034" y="4433753"/>
            <a:ext cx="1459871" cy="1460631"/>
          </a:xfrm>
          <a:prstGeom prst="blockArc">
            <a:avLst>
              <a:gd name="adj1" fmla="val 5423681"/>
              <a:gd name="adj2" fmla="val 20860726"/>
              <a:gd name="adj3" fmla="val 17514"/>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33" name="空心弧 32">
            <a:extLst>
              <a:ext uri="{FF2B5EF4-FFF2-40B4-BE49-F238E27FC236}">
                <a16:creationId xmlns:a16="http://schemas.microsoft.com/office/drawing/2014/main" id="{8AF90BEC-8A3C-4DDA-A222-D6FB2F650453}"/>
              </a:ext>
            </a:extLst>
          </p:cNvPr>
          <p:cNvSpPr/>
          <p:nvPr/>
        </p:nvSpPr>
        <p:spPr bwMode="auto">
          <a:xfrm rot="10800000">
            <a:off x="3135681" y="4173081"/>
            <a:ext cx="1459871" cy="1460631"/>
          </a:xfrm>
          <a:prstGeom prst="blockArc">
            <a:avLst>
              <a:gd name="adj1" fmla="val 5423681"/>
              <a:gd name="adj2" fmla="val 20860726"/>
              <a:gd name="adj3" fmla="val 17514"/>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34" name="TextBox 13">
            <a:extLst>
              <a:ext uri="{FF2B5EF4-FFF2-40B4-BE49-F238E27FC236}">
                <a16:creationId xmlns:a16="http://schemas.microsoft.com/office/drawing/2014/main" id="{52E824F6-EEBF-4842-BDC0-9A18F392F417}"/>
              </a:ext>
            </a:extLst>
          </p:cNvPr>
          <p:cNvSpPr txBox="1"/>
          <p:nvPr/>
        </p:nvSpPr>
        <p:spPr>
          <a:xfrm>
            <a:off x="3606705" y="2146553"/>
            <a:ext cx="570693"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rPr>
              <a:t>A</a:t>
            </a:r>
            <a:endParaRPr lang="zh-CN" altLang="en-US" sz="4000" b="1" dirty="0">
              <a:solidFill>
                <a:schemeClr val="tx1">
                  <a:lumMod val="50000"/>
                  <a:lumOff val="50000"/>
                </a:schemeClr>
              </a:solidFill>
              <a:latin typeface="+mn-ea"/>
            </a:endParaRPr>
          </a:p>
        </p:txBody>
      </p:sp>
      <p:sp>
        <p:nvSpPr>
          <p:cNvPr id="35" name="TextBox 14">
            <a:extLst>
              <a:ext uri="{FF2B5EF4-FFF2-40B4-BE49-F238E27FC236}">
                <a16:creationId xmlns:a16="http://schemas.microsoft.com/office/drawing/2014/main" id="{35532FA4-D404-46CC-B672-E6880947252C}"/>
              </a:ext>
            </a:extLst>
          </p:cNvPr>
          <p:cNvSpPr txBox="1"/>
          <p:nvPr/>
        </p:nvSpPr>
        <p:spPr>
          <a:xfrm>
            <a:off x="3606705" y="4562207"/>
            <a:ext cx="535445"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rPr>
              <a:t>B</a:t>
            </a:r>
            <a:endParaRPr lang="zh-CN" altLang="en-US" sz="4000" b="1" dirty="0">
              <a:solidFill>
                <a:schemeClr val="tx1">
                  <a:lumMod val="50000"/>
                  <a:lumOff val="50000"/>
                </a:schemeClr>
              </a:solidFill>
              <a:latin typeface="+mn-ea"/>
            </a:endParaRPr>
          </a:p>
        </p:txBody>
      </p:sp>
      <p:sp>
        <p:nvSpPr>
          <p:cNvPr id="36" name="TextBox 15">
            <a:extLst>
              <a:ext uri="{FF2B5EF4-FFF2-40B4-BE49-F238E27FC236}">
                <a16:creationId xmlns:a16="http://schemas.microsoft.com/office/drawing/2014/main" id="{542BA816-F36A-4CBF-911F-F43AA7C3AD6B}"/>
              </a:ext>
            </a:extLst>
          </p:cNvPr>
          <p:cNvSpPr txBox="1"/>
          <p:nvPr/>
        </p:nvSpPr>
        <p:spPr>
          <a:xfrm>
            <a:off x="5018672" y="2682188"/>
            <a:ext cx="6281386" cy="1200329"/>
          </a:xfrm>
          <a:prstGeom prst="rect">
            <a:avLst/>
          </a:prstGeom>
          <a:noFill/>
        </p:spPr>
        <p:txBody>
          <a:bodyPr wrap="square" rtlCol="0">
            <a:spAutoFit/>
          </a:bodyPr>
          <a:lstStyle/>
          <a:p>
            <a:pPr algn="just">
              <a:lnSpc>
                <a:spcPct val="150000"/>
              </a:lnSpc>
            </a:pPr>
            <a:r>
              <a:rPr lang="en-US" altLang="zh-CN" sz="1600" dirty="0"/>
              <a:t>Quorum</a:t>
            </a:r>
            <a:r>
              <a:rPr lang="zh-CN" altLang="en-US" sz="1600" dirty="0"/>
              <a:t>节点基于以太坊</a:t>
            </a:r>
            <a:r>
              <a:rPr lang="en-US" altLang="zh-CN" sz="1600" dirty="0"/>
              <a:t>Go</a:t>
            </a:r>
            <a:r>
              <a:rPr lang="zh-CN" altLang="en-US" sz="1600" dirty="0"/>
              <a:t>版本</a:t>
            </a:r>
            <a:r>
              <a:rPr lang="en-US" altLang="zh-CN" sz="1600" dirty="0"/>
              <a:t>(go-</a:t>
            </a:r>
            <a:r>
              <a:rPr lang="en-US" altLang="zh-CN" sz="1600" dirty="0" err="1"/>
              <a:t>ethereum</a:t>
            </a:r>
            <a:r>
              <a:rPr lang="en-US" altLang="zh-CN" sz="1600" dirty="0"/>
              <a:t>)</a:t>
            </a:r>
            <a:r>
              <a:rPr lang="zh-CN" altLang="en-US" sz="1600" dirty="0"/>
              <a:t>构建，</a:t>
            </a:r>
            <a:r>
              <a:rPr lang="zh-CN" altLang="en-US" sz="1600" b="1" dirty="0"/>
              <a:t>主要用于执行合约及维护区块链与状态数据，</a:t>
            </a:r>
            <a:r>
              <a:rPr lang="zh-CN" altLang="en-US" sz="1600" dirty="0"/>
              <a:t>状态数据分为存储公有交易执行结果的</a:t>
            </a:r>
            <a:r>
              <a:rPr lang="zh-CN" altLang="en-US" sz="1600" b="1" dirty="0"/>
              <a:t>公有状态数据</a:t>
            </a:r>
            <a:r>
              <a:rPr lang="zh-CN" altLang="en-US" sz="1600" dirty="0"/>
              <a:t>和存储私有交易执行结果的</a:t>
            </a:r>
            <a:r>
              <a:rPr lang="zh-CN" altLang="en-US" sz="1600" b="1" dirty="0"/>
              <a:t>私有状态数据。</a:t>
            </a:r>
            <a:endParaRPr lang="zh-CN" altLang="en-US" sz="1600" b="1" dirty="0">
              <a:solidFill>
                <a:schemeClr val="accent6"/>
              </a:solidFill>
              <a:latin typeface="+mn-ea"/>
            </a:endParaRPr>
          </a:p>
        </p:txBody>
      </p:sp>
      <p:sp>
        <p:nvSpPr>
          <p:cNvPr id="37" name="TextBox 16">
            <a:extLst>
              <a:ext uri="{FF2B5EF4-FFF2-40B4-BE49-F238E27FC236}">
                <a16:creationId xmlns:a16="http://schemas.microsoft.com/office/drawing/2014/main" id="{C194AE11-9E74-4A00-8616-9476148F419B}"/>
              </a:ext>
            </a:extLst>
          </p:cNvPr>
          <p:cNvSpPr txBox="1"/>
          <p:nvPr/>
        </p:nvSpPr>
        <p:spPr>
          <a:xfrm>
            <a:off x="5018670" y="5150220"/>
            <a:ext cx="6685647" cy="418191"/>
          </a:xfrm>
          <a:prstGeom prst="rect">
            <a:avLst/>
          </a:prstGeom>
          <a:noFill/>
        </p:spPr>
        <p:txBody>
          <a:bodyPr wrap="square" rtlCol="0">
            <a:spAutoFit/>
          </a:bodyPr>
          <a:lstStyle/>
          <a:p>
            <a:pPr>
              <a:lnSpc>
                <a:spcPct val="150000"/>
              </a:lnSpc>
            </a:pPr>
            <a:r>
              <a:rPr lang="en-US" altLang="zh-CN" sz="1600" dirty="0"/>
              <a:t>Constellation</a:t>
            </a:r>
            <a:r>
              <a:rPr lang="zh-CN" altLang="en-US" sz="1600" dirty="0"/>
              <a:t>主要实现</a:t>
            </a:r>
            <a:r>
              <a:rPr lang="zh-CN" altLang="en-US" sz="1600" b="1" dirty="0"/>
              <a:t>私有交易数据的加密、解密、存储及点对点传输。</a:t>
            </a:r>
            <a:endParaRPr lang="zh-CN" altLang="en-US" sz="1600" b="1" dirty="0">
              <a:solidFill>
                <a:schemeClr val="accent6"/>
              </a:solidFill>
              <a:latin typeface="+mn-ea"/>
            </a:endParaRPr>
          </a:p>
        </p:txBody>
      </p:sp>
      <p:sp>
        <p:nvSpPr>
          <p:cNvPr id="38" name="TextBox 17">
            <a:extLst>
              <a:ext uri="{FF2B5EF4-FFF2-40B4-BE49-F238E27FC236}">
                <a16:creationId xmlns:a16="http://schemas.microsoft.com/office/drawing/2014/main" id="{558878FA-8CA9-4665-A825-2B0B0FD31723}"/>
              </a:ext>
            </a:extLst>
          </p:cNvPr>
          <p:cNvSpPr txBox="1"/>
          <p:nvPr/>
        </p:nvSpPr>
        <p:spPr>
          <a:xfrm>
            <a:off x="4983549" y="4528550"/>
            <a:ext cx="1887504" cy="400110"/>
          </a:xfrm>
          <a:prstGeom prst="rect">
            <a:avLst/>
          </a:prstGeom>
          <a:noFill/>
        </p:spPr>
        <p:txBody>
          <a:bodyPr wrap="none" rtlCol="0">
            <a:spAutoFit/>
          </a:bodyPr>
          <a:lstStyle/>
          <a:p>
            <a:r>
              <a:rPr lang="en-US" altLang="zh-CN" sz="2000" b="1" dirty="0">
                <a:solidFill>
                  <a:srgbClr val="1B4367"/>
                </a:solidFill>
                <a:cs typeface="+mn-ea"/>
              </a:rPr>
              <a:t>Constellation</a:t>
            </a:r>
            <a:endParaRPr lang="zh-CN" altLang="en-US" sz="2000" b="1" dirty="0">
              <a:solidFill>
                <a:srgbClr val="1B4367"/>
              </a:solidFill>
              <a:cs typeface="+mn-ea"/>
            </a:endParaRPr>
          </a:p>
        </p:txBody>
      </p:sp>
      <p:sp>
        <p:nvSpPr>
          <p:cNvPr id="40" name="文本框 39">
            <a:extLst>
              <a:ext uri="{FF2B5EF4-FFF2-40B4-BE49-F238E27FC236}">
                <a16:creationId xmlns:a16="http://schemas.microsoft.com/office/drawing/2014/main" id="{AA409ED7-EDB8-4A09-AC38-09FA93D4BDB6}"/>
              </a:ext>
            </a:extLst>
          </p:cNvPr>
          <p:cNvSpPr txBox="1"/>
          <p:nvPr/>
        </p:nvSpPr>
        <p:spPr>
          <a:xfrm>
            <a:off x="954814" y="422012"/>
            <a:ext cx="3299552"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2.3 Quorum</a:t>
            </a:r>
            <a:r>
              <a:rPr lang="zh-CN" altLang="en-US" sz="2267" b="1" dirty="0">
                <a:solidFill>
                  <a:srgbClr val="1B4367"/>
                </a:solidFill>
                <a:cs typeface="+mn-ea"/>
                <a:sym typeface="+mn-lt"/>
              </a:rPr>
              <a:t>交易流程</a:t>
            </a:r>
          </a:p>
        </p:txBody>
      </p:sp>
      <p:cxnSp>
        <p:nvCxnSpPr>
          <p:cNvPr id="41" name="直接连接符 40">
            <a:extLst>
              <a:ext uri="{FF2B5EF4-FFF2-40B4-BE49-F238E27FC236}">
                <a16:creationId xmlns:a16="http://schemas.microsoft.com/office/drawing/2014/main" id="{D6F950E4-622D-4D5C-92F9-C9CA3DD3A526}"/>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2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5967662" y="1626669"/>
            <a:ext cx="6088214" cy="4167739"/>
          </a:xfrm>
          <a:prstGeom prst="rect">
            <a:avLst/>
          </a:prstGeom>
          <a:solidFill>
            <a:srgbClr val="1B4367"/>
          </a:solid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25" name="TextBox 1210"/>
          <p:cNvSpPr/>
          <p:nvPr/>
        </p:nvSpPr>
        <p:spPr>
          <a:xfrm>
            <a:off x="6257594" y="1838611"/>
            <a:ext cx="2140907" cy="37965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91440" tIns="45720" rIns="91440" bIns="45720">
            <a:spAutoFit/>
          </a:bodyPr>
          <a:lstStyle/>
          <a:p>
            <a:pPr defTabSz="914377"/>
            <a:r>
              <a:rPr lang="en-US" altLang="zh-CN" sz="1867" b="1" dirty="0">
                <a:solidFill>
                  <a:prstClr val="white"/>
                </a:solidFill>
                <a:cs typeface="+mn-ea"/>
                <a:sym typeface="+mn-lt"/>
              </a:rPr>
              <a:t>Quorum</a:t>
            </a:r>
            <a:r>
              <a:rPr lang="zh-CN" altLang="en-US" sz="1867" b="1" dirty="0">
                <a:solidFill>
                  <a:prstClr val="white"/>
                </a:solidFill>
                <a:cs typeface="+mn-ea"/>
                <a:sym typeface="+mn-lt"/>
              </a:rPr>
              <a:t>交易流程</a:t>
            </a:r>
          </a:p>
        </p:txBody>
      </p:sp>
      <p:sp>
        <p:nvSpPr>
          <p:cNvPr id="12" name="文本框 11"/>
          <p:cNvSpPr txBox="1"/>
          <p:nvPr/>
        </p:nvSpPr>
        <p:spPr>
          <a:xfrm>
            <a:off x="6257593" y="2332259"/>
            <a:ext cx="5489443" cy="309315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just" defTabSz="914377" latinLnBrk="1">
              <a:lnSpc>
                <a:spcPct val="150000"/>
              </a:lnSpc>
            </a:pPr>
            <a:r>
              <a:rPr lang="en-US" altLang="zh-CN" sz="1300" dirty="0">
                <a:solidFill>
                  <a:prstClr val="white"/>
                </a:solidFill>
                <a:cs typeface="+mn-ea"/>
                <a:sym typeface="+mn-lt"/>
              </a:rPr>
              <a:t>(1) </a:t>
            </a:r>
            <a:r>
              <a:rPr lang="zh-CN" altLang="en-US" sz="1300" dirty="0">
                <a:solidFill>
                  <a:prstClr val="white"/>
                </a:solidFill>
                <a:cs typeface="+mn-ea"/>
                <a:sym typeface="+mn-lt"/>
              </a:rPr>
              <a:t>客户端发送私有交易到 </a:t>
            </a:r>
            <a:r>
              <a:rPr lang="en-US" altLang="zh-CN" sz="1300" dirty="0">
                <a:solidFill>
                  <a:prstClr val="white"/>
                </a:solidFill>
                <a:cs typeface="+mn-ea"/>
                <a:sym typeface="+mn-lt"/>
              </a:rPr>
              <a:t>Quorum </a:t>
            </a:r>
            <a:r>
              <a:rPr lang="zh-CN" altLang="en-US" sz="1300" dirty="0">
                <a:solidFill>
                  <a:prstClr val="white"/>
                </a:solidFill>
                <a:cs typeface="+mn-ea"/>
                <a:sym typeface="+mn-lt"/>
              </a:rPr>
              <a:t>节点，并在交易中直接</a:t>
            </a:r>
            <a:r>
              <a:rPr lang="zh-CN" altLang="en-US" sz="1300" b="1" dirty="0">
                <a:solidFill>
                  <a:prstClr val="white"/>
                </a:solidFill>
                <a:cs typeface="+mn-ea"/>
                <a:sym typeface="+mn-lt"/>
              </a:rPr>
              <a:t>指明每个接收者的公钥</a:t>
            </a:r>
            <a:r>
              <a:rPr lang="en-US" altLang="zh-CN" sz="1300" b="1" dirty="0">
                <a:solidFill>
                  <a:prstClr val="white"/>
                </a:solidFill>
                <a:cs typeface="+mn-ea"/>
                <a:sym typeface="+mn-lt"/>
              </a:rPr>
              <a:t>; </a:t>
            </a:r>
          </a:p>
          <a:p>
            <a:pPr algn="just" defTabSz="914377" latinLnBrk="1">
              <a:lnSpc>
                <a:spcPct val="150000"/>
              </a:lnSpc>
            </a:pPr>
            <a:r>
              <a:rPr lang="en-US" altLang="zh-CN" sz="1300" dirty="0">
                <a:solidFill>
                  <a:prstClr val="white"/>
                </a:solidFill>
                <a:cs typeface="+mn-ea"/>
                <a:sym typeface="+mn-lt"/>
              </a:rPr>
              <a:t>(2) Quorum </a:t>
            </a:r>
            <a:r>
              <a:rPr lang="zh-CN" altLang="en-US" sz="1300" dirty="0">
                <a:solidFill>
                  <a:prstClr val="white"/>
                </a:solidFill>
                <a:cs typeface="+mn-ea"/>
                <a:sym typeface="+mn-lt"/>
              </a:rPr>
              <a:t>节点将私有交易传送至对应的 </a:t>
            </a:r>
            <a:r>
              <a:rPr lang="en-US" altLang="zh-CN" sz="1300" dirty="0">
                <a:solidFill>
                  <a:prstClr val="white"/>
                </a:solidFill>
                <a:cs typeface="+mn-ea"/>
                <a:sym typeface="+mn-lt"/>
              </a:rPr>
              <a:t>Constellation </a:t>
            </a:r>
            <a:r>
              <a:rPr lang="zh-CN" altLang="en-US" sz="1300" dirty="0">
                <a:solidFill>
                  <a:prstClr val="white"/>
                </a:solidFill>
                <a:cs typeface="+mn-ea"/>
                <a:sym typeface="+mn-lt"/>
              </a:rPr>
              <a:t>进行加密；</a:t>
            </a:r>
            <a:r>
              <a:rPr lang="en-US" altLang="zh-CN" sz="1300" dirty="0">
                <a:solidFill>
                  <a:prstClr val="white"/>
                </a:solidFill>
                <a:cs typeface="+mn-ea"/>
                <a:sym typeface="+mn-lt"/>
              </a:rPr>
              <a:t> </a:t>
            </a:r>
          </a:p>
          <a:p>
            <a:pPr algn="just" defTabSz="914377" latinLnBrk="1">
              <a:lnSpc>
                <a:spcPct val="150000"/>
              </a:lnSpc>
            </a:pPr>
            <a:r>
              <a:rPr lang="en-US" altLang="zh-CN" sz="1300" dirty="0">
                <a:solidFill>
                  <a:prstClr val="white"/>
                </a:solidFill>
                <a:cs typeface="+mn-ea"/>
                <a:sym typeface="+mn-lt"/>
              </a:rPr>
              <a:t>(3) Constellation </a:t>
            </a:r>
            <a:r>
              <a:rPr lang="zh-CN" altLang="en-US" sz="1300" dirty="0">
                <a:solidFill>
                  <a:prstClr val="white"/>
                </a:solidFill>
                <a:cs typeface="+mn-ea"/>
                <a:sym typeface="+mn-lt"/>
              </a:rPr>
              <a:t>生成一个对称秘钥</a:t>
            </a:r>
            <a:r>
              <a:rPr lang="en-US" altLang="zh-CN" sz="1300" dirty="0">
                <a:solidFill>
                  <a:prstClr val="white"/>
                </a:solidFill>
                <a:cs typeface="+mn-ea"/>
                <a:sym typeface="+mn-lt"/>
              </a:rPr>
              <a:t>,</a:t>
            </a:r>
            <a:r>
              <a:rPr lang="zh-CN" altLang="en-US" sz="1300" dirty="0">
                <a:solidFill>
                  <a:prstClr val="white"/>
                </a:solidFill>
                <a:cs typeface="+mn-ea"/>
                <a:sym typeface="+mn-lt"/>
              </a:rPr>
              <a:t>先用该对称秘钥加密私有交易负载（</a:t>
            </a:r>
            <a:r>
              <a:rPr lang="en-US" altLang="zh-CN" sz="1300" dirty="0">
                <a:solidFill>
                  <a:prstClr val="white"/>
                </a:solidFill>
                <a:cs typeface="+mn-ea"/>
                <a:sym typeface="+mn-lt"/>
              </a:rPr>
              <a:t>payload</a:t>
            </a:r>
            <a:r>
              <a:rPr lang="zh-CN" altLang="en-US" sz="1300" dirty="0">
                <a:solidFill>
                  <a:prstClr val="white"/>
                </a:solidFill>
                <a:cs typeface="+mn-ea"/>
                <a:sym typeface="+mn-lt"/>
              </a:rPr>
              <a:t>），</a:t>
            </a:r>
            <a:r>
              <a:rPr lang="en-US" altLang="zh-CN" sz="1300" dirty="0">
                <a:solidFill>
                  <a:prstClr val="white"/>
                </a:solidFill>
                <a:cs typeface="+mn-ea"/>
                <a:sym typeface="+mn-lt"/>
              </a:rPr>
              <a:t>,</a:t>
            </a:r>
            <a:r>
              <a:rPr lang="zh-CN" altLang="en-US" sz="1300" dirty="0">
                <a:solidFill>
                  <a:prstClr val="white"/>
                </a:solidFill>
                <a:cs typeface="+mn-ea"/>
                <a:sym typeface="+mn-lt"/>
              </a:rPr>
              <a:t>再分别用每个接收者的公钥分别加密该对称秘钥，最后还要基于私有交易的加密负载计算其哈希值；</a:t>
            </a:r>
            <a:r>
              <a:rPr lang="en-US" altLang="zh-CN" sz="1300" dirty="0">
                <a:solidFill>
                  <a:prstClr val="white"/>
                </a:solidFill>
                <a:cs typeface="+mn-ea"/>
                <a:sym typeface="+mn-lt"/>
              </a:rPr>
              <a:t> </a:t>
            </a:r>
          </a:p>
          <a:p>
            <a:pPr algn="just" defTabSz="914377" latinLnBrk="1">
              <a:lnSpc>
                <a:spcPct val="150000"/>
              </a:lnSpc>
            </a:pPr>
            <a:r>
              <a:rPr lang="en-US" altLang="zh-CN" sz="1300" dirty="0">
                <a:solidFill>
                  <a:prstClr val="white"/>
                </a:solidFill>
                <a:cs typeface="+mn-ea"/>
                <a:sym typeface="+mn-lt"/>
              </a:rPr>
              <a:t>(4) Constellation</a:t>
            </a:r>
            <a:r>
              <a:rPr lang="zh-CN" altLang="en-US" sz="1300" dirty="0">
                <a:solidFill>
                  <a:prstClr val="white"/>
                </a:solidFill>
                <a:cs typeface="+mn-ea"/>
                <a:sym typeface="+mn-lt"/>
              </a:rPr>
              <a:t>将私有交易的加密负载、私有交易的加密负载的哈希值、加密后的对称秘钥分别点对点的传播至每个交易接收方的</a:t>
            </a:r>
            <a:r>
              <a:rPr lang="en-US" altLang="zh-CN" sz="1300" dirty="0">
                <a:solidFill>
                  <a:prstClr val="white"/>
                </a:solidFill>
                <a:cs typeface="+mn-ea"/>
                <a:sym typeface="+mn-lt"/>
              </a:rPr>
              <a:t>Constellation</a:t>
            </a:r>
            <a:r>
              <a:rPr lang="zh-CN" altLang="en-US" sz="1300" dirty="0">
                <a:solidFill>
                  <a:prstClr val="white"/>
                </a:solidFill>
                <a:cs typeface="+mn-ea"/>
                <a:sym typeface="+mn-lt"/>
              </a:rPr>
              <a:t>；</a:t>
            </a:r>
            <a:r>
              <a:rPr lang="en-US" altLang="zh-CN" sz="1300" dirty="0">
                <a:solidFill>
                  <a:prstClr val="white"/>
                </a:solidFill>
                <a:cs typeface="+mn-ea"/>
                <a:sym typeface="+mn-lt"/>
              </a:rPr>
              <a:t> </a:t>
            </a:r>
          </a:p>
          <a:p>
            <a:pPr algn="just" defTabSz="914377" latinLnBrk="1">
              <a:lnSpc>
                <a:spcPct val="150000"/>
              </a:lnSpc>
            </a:pPr>
            <a:r>
              <a:rPr lang="en-US" altLang="zh-CN" sz="1300" dirty="0">
                <a:solidFill>
                  <a:prstClr val="white"/>
                </a:solidFill>
                <a:cs typeface="+mn-ea"/>
                <a:sym typeface="+mn-lt"/>
              </a:rPr>
              <a:t>(5) </a:t>
            </a:r>
            <a:r>
              <a:rPr lang="zh-CN" altLang="en-US" sz="1300" dirty="0">
                <a:solidFill>
                  <a:prstClr val="white"/>
                </a:solidFill>
                <a:cs typeface="+mn-ea"/>
                <a:sym typeface="+mn-lt"/>
              </a:rPr>
              <a:t>数据传播成功后，</a:t>
            </a:r>
            <a:r>
              <a:rPr lang="en-US" altLang="zh-CN" sz="1300" dirty="0">
                <a:solidFill>
                  <a:prstClr val="white"/>
                </a:solidFill>
                <a:cs typeface="+mn-ea"/>
                <a:sym typeface="+mn-lt"/>
              </a:rPr>
              <a:t>Constellation</a:t>
            </a:r>
            <a:r>
              <a:rPr lang="zh-CN" altLang="en-US" sz="1300" dirty="0">
                <a:solidFill>
                  <a:prstClr val="white"/>
                </a:solidFill>
                <a:cs typeface="+mn-ea"/>
                <a:sym typeface="+mn-lt"/>
              </a:rPr>
              <a:t>将私有交易的加密负载的哈希值返回至对应的</a:t>
            </a:r>
            <a:r>
              <a:rPr lang="en-US" altLang="zh-CN" sz="1300" dirty="0">
                <a:solidFill>
                  <a:prstClr val="white"/>
                </a:solidFill>
                <a:cs typeface="+mn-ea"/>
                <a:sym typeface="+mn-lt"/>
              </a:rPr>
              <a:t>Quorum</a:t>
            </a:r>
            <a:r>
              <a:rPr lang="zh-CN" altLang="en-US" sz="1300" dirty="0">
                <a:solidFill>
                  <a:prstClr val="white"/>
                </a:solidFill>
                <a:cs typeface="+mn-ea"/>
                <a:sym typeface="+mn-lt"/>
              </a:rPr>
              <a:t>节点；</a:t>
            </a:r>
            <a:r>
              <a:rPr lang="en-US" altLang="zh-CN" sz="1300" dirty="0">
                <a:solidFill>
                  <a:prstClr val="white"/>
                </a:solidFill>
                <a:cs typeface="+mn-ea"/>
                <a:sym typeface="+mn-lt"/>
              </a:rPr>
              <a:t> </a:t>
            </a:r>
          </a:p>
        </p:txBody>
      </p:sp>
      <p:sp>
        <p:nvSpPr>
          <p:cNvPr id="18" name="矩形 23"/>
          <p:cNvSpPr>
            <a:spLocks noChangeArrowheads="1"/>
          </p:cNvSpPr>
          <p:nvPr/>
        </p:nvSpPr>
        <p:spPr bwMode="auto">
          <a:xfrm>
            <a:off x="-1" y="1626669"/>
            <a:ext cx="5967663" cy="4504334"/>
          </a:xfrm>
          <a:prstGeom prst="rect">
            <a:avLst/>
          </a:prstGeom>
          <a:blipFill>
            <a:blip r:embed="rId3">
              <a:extLst>
                <a:ext uri="{28A0092B-C50C-407E-A947-70E740481C1C}">
                  <a14:useLocalDpi xmlns:a14="http://schemas.microsoft.com/office/drawing/2010/main" val="0"/>
                </a:ext>
              </a:extLst>
            </a:blip>
            <a:stretch>
              <a:fillRect/>
            </a:stretch>
          </a:blip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16" name="文本框 15"/>
          <p:cNvSpPr txBox="1"/>
          <p:nvPr/>
        </p:nvSpPr>
        <p:spPr>
          <a:xfrm>
            <a:off x="954814" y="422012"/>
            <a:ext cx="3193674"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2.3 Quorum</a:t>
            </a:r>
            <a:r>
              <a:rPr lang="zh-CN" altLang="en-US" sz="2267" b="1" dirty="0">
                <a:solidFill>
                  <a:srgbClr val="1B4367"/>
                </a:solidFill>
                <a:cs typeface="+mn-ea"/>
                <a:sym typeface="+mn-lt"/>
              </a:rPr>
              <a:t>交易流程</a:t>
            </a:r>
          </a:p>
        </p:txBody>
      </p:sp>
      <p:cxnSp>
        <p:nvCxnSpPr>
          <p:cNvPr id="3" name="直接连接符 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37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5881036" y="1579465"/>
            <a:ext cx="6310964" cy="4779521"/>
          </a:xfrm>
          <a:prstGeom prst="rect">
            <a:avLst/>
          </a:prstGeom>
          <a:solidFill>
            <a:srgbClr val="1B4367"/>
          </a:solid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25" name="TextBox 1210"/>
          <p:cNvSpPr/>
          <p:nvPr/>
        </p:nvSpPr>
        <p:spPr>
          <a:xfrm>
            <a:off x="6096000" y="1731784"/>
            <a:ext cx="2140907" cy="37965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91440" tIns="45720" rIns="91440" bIns="45720">
            <a:spAutoFit/>
          </a:bodyPr>
          <a:lstStyle/>
          <a:p>
            <a:pPr defTabSz="914377"/>
            <a:r>
              <a:rPr lang="en-US" altLang="zh-CN" sz="1867" b="1" dirty="0">
                <a:solidFill>
                  <a:prstClr val="white"/>
                </a:solidFill>
                <a:cs typeface="+mn-ea"/>
                <a:sym typeface="+mn-lt"/>
              </a:rPr>
              <a:t>Quorum</a:t>
            </a:r>
            <a:r>
              <a:rPr lang="zh-CN" altLang="en-US" sz="1867" b="1" dirty="0">
                <a:solidFill>
                  <a:prstClr val="white"/>
                </a:solidFill>
                <a:cs typeface="+mn-ea"/>
                <a:sym typeface="+mn-lt"/>
              </a:rPr>
              <a:t>交易流程</a:t>
            </a:r>
          </a:p>
        </p:txBody>
      </p:sp>
      <p:sp>
        <p:nvSpPr>
          <p:cNvPr id="12" name="文本框 11"/>
          <p:cNvSpPr txBox="1"/>
          <p:nvPr/>
        </p:nvSpPr>
        <p:spPr>
          <a:xfrm>
            <a:off x="6096000" y="2134546"/>
            <a:ext cx="5957352" cy="3993401"/>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just" defTabSz="914377" latinLnBrk="1">
              <a:lnSpc>
                <a:spcPct val="150000"/>
              </a:lnSpc>
            </a:pPr>
            <a:r>
              <a:rPr lang="en-US" altLang="zh-CN" sz="1300" dirty="0">
                <a:solidFill>
                  <a:prstClr val="white"/>
                </a:solidFill>
                <a:cs typeface="+mn-ea"/>
                <a:sym typeface="+mn-lt"/>
              </a:rPr>
              <a:t>(6) Quorum</a:t>
            </a:r>
            <a:r>
              <a:rPr lang="zh-CN" altLang="en-US" sz="1300" dirty="0">
                <a:solidFill>
                  <a:prstClr val="white"/>
                </a:solidFill>
                <a:cs typeface="+mn-ea"/>
                <a:sym typeface="+mn-lt"/>
              </a:rPr>
              <a:t>节点将私有交易的加密负载的哈希值打包为一个以太坊交易，经以太坊 </a:t>
            </a:r>
            <a:r>
              <a:rPr lang="en-US" altLang="zh-CN" sz="1300" dirty="0">
                <a:solidFill>
                  <a:prstClr val="white"/>
                </a:solidFill>
                <a:cs typeface="+mn-ea"/>
                <a:sym typeface="+mn-lt"/>
              </a:rPr>
              <a:t>P2P </a:t>
            </a:r>
            <a:r>
              <a:rPr lang="zh-CN" altLang="en-US" sz="1300" dirty="0">
                <a:solidFill>
                  <a:prstClr val="white"/>
                </a:solidFill>
                <a:cs typeface="+mn-ea"/>
                <a:sym typeface="+mn-lt"/>
              </a:rPr>
              <a:t>协议广播至所有</a:t>
            </a:r>
            <a:r>
              <a:rPr lang="en-US" altLang="zh-CN" sz="1300" dirty="0">
                <a:solidFill>
                  <a:prstClr val="white"/>
                </a:solidFill>
                <a:cs typeface="+mn-ea"/>
                <a:sym typeface="+mn-lt"/>
              </a:rPr>
              <a:t>Quorum</a:t>
            </a:r>
            <a:r>
              <a:rPr lang="zh-CN" altLang="en-US" sz="1300" dirty="0">
                <a:solidFill>
                  <a:prstClr val="white"/>
                </a:solidFill>
                <a:cs typeface="+mn-ea"/>
                <a:sym typeface="+mn-lt"/>
              </a:rPr>
              <a:t>节点。</a:t>
            </a:r>
          </a:p>
          <a:p>
            <a:pPr algn="just" defTabSz="914377" latinLnBrk="1">
              <a:lnSpc>
                <a:spcPct val="150000"/>
              </a:lnSpc>
            </a:pPr>
            <a:r>
              <a:rPr lang="en-US" altLang="zh-CN" sz="1300" dirty="0">
                <a:solidFill>
                  <a:prstClr val="white"/>
                </a:solidFill>
                <a:cs typeface="+mn-ea"/>
                <a:sym typeface="+mn-lt"/>
              </a:rPr>
              <a:t>(7) </a:t>
            </a:r>
            <a:r>
              <a:rPr lang="zh-CN" altLang="en-US" sz="1300" dirty="0">
                <a:solidFill>
                  <a:prstClr val="white"/>
                </a:solidFill>
                <a:cs typeface="+mn-ea"/>
                <a:sym typeface="+mn-lt"/>
              </a:rPr>
              <a:t>该以太坊交易经过共识被打包进 </a:t>
            </a:r>
            <a:r>
              <a:rPr lang="en-US" altLang="zh-CN" sz="1300" dirty="0">
                <a:solidFill>
                  <a:prstClr val="white"/>
                </a:solidFill>
                <a:cs typeface="+mn-ea"/>
                <a:sym typeface="+mn-lt"/>
              </a:rPr>
              <a:t>Quorum </a:t>
            </a:r>
            <a:r>
              <a:rPr lang="zh-CN" altLang="en-US" sz="1300" dirty="0">
                <a:solidFill>
                  <a:prstClr val="white"/>
                </a:solidFill>
                <a:cs typeface="+mn-ea"/>
                <a:sym typeface="+mn-lt"/>
              </a:rPr>
              <a:t>区块</a:t>
            </a:r>
            <a:r>
              <a:rPr lang="en-US" altLang="zh-CN" sz="1300" dirty="0">
                <a:solidFill>
                  <a:prstClr val="white"/>
                </a:solidFill>
                <a:cs typeface="+mn-ea"/>
                <a:sym typeface="+mn-lt"/>
              </a:rPr>
              <a:t>.</a:t>
            </a:r>
            <a:r>
              <a:rPr lang="zh-CN" altLang="en-US" sz="1300" dirty="0">
                <a:solidFill>
                  <a:prstClr val="white"/>
                </a:solidFill>
                <a:cs typeface="+mn-ea"/>
                <a:sym typeface="+mn-lt"/>
              </a:rPr>
              <a:t>当每个 </a:t>
            </a:r>
            <a:r>
              <a:rPr lang="en-US" altLang="zh-CN" sz="1300" dirty="0">
                <a:solidFill>
                  <a:prstClr val="white"/>
                </a:solidFill>
                <a:cs typeface="+mn-ea"/>
                <a:sym typeface="+mn-lt"/>
              </a:rPr>
              <a:t>Quorum </a:t>
            </a:r>
            <a:r>
              <a:rPr lang="zh-CN" altLang="en-US" sz="1300" dirty="0">
                <a:solidFill>
                  <a:prstClr val="white"/>
                </a:solidFill>
                <a:cs typeface="+mn-ea"/>
                <a:sym typeface="+mn-lt"/>
              </a:rPr>
              <a:t>节点执行该以太坊交易时</a:t>
            </a:r>
            <a:r>
              <a:rPr lang="en-US" altLang="zh-CN" sz="1300" dirty="0">
                <a:solidFill>
                  <a:prstClr val="white"/>
                </a:solidFill>
                <a:cs typeface="+mn-ea"/>
                <a:sym typeface="+mn-lt"/>
              </a:rPr>
              <a:t>,</a:t>
            </a:r>
            <a:r>
              <a:rPr lang="zh-CN" altLang="en-US" sz="1300" dirty="0">
                <a:solidFill>
                  <a:prstClr val="white"/>
                </a:solidFill>
                <a:cs typeface="+mn-ea"/>
                <a:sym typeface="+mn-lt"/>
              </a:rPr>
              <a:t>需要基于该以太坊交易的负载</a:t>
            </a:r>
            <a:r>
              <a:rPr lang="en-US" altLang="zh-CN" sz="1300" dirty="0">
                <a:solidFill>
                  <a:prstClr val="white"/>
                </a:solidFill>
                <a:cs typeface="+mn-ea"/>
                <a:sym typeface="+mn-lt"/>
              </a:rPr>
              <a:t>(</a:t>
            </a:r>
            <a:r>
              <a:rPr lang="zh-CN" altLang="en-US" sz="1300" dirty="0">
                <a:solidFill>
                  <a:prstClr val="white"/>
                </a:solidFill>
                <a:cs typeface="+mn-ea"/>
                <a:sym typeface="+mn-lt"/>
              </a:rPr>
              <a:t>即私有交易加密负载的哈希值</a:t>
            </a:r>
            <a:r>
              <a:rPr lang="en-US" altLang="zh-CN" sz="1300" dirty="0">
                <a:solidFill>
                  <a:prstClr val="white"/>
                </a:solidFill>
                <a:cs typeface="+mn-ea"/>
                <a:sym typeface="+mn-lt"/>
              </a:rPr>
              <a:t>)</a:t>
            </a:r>
            <a:r>
              <a:rPr lang="zh-CN" altLang="en-US" sz="1300" dirty="0">
                <a:solidFill>
                  <a:prstClr val="white"/>
                </a:solidFill>
                <a:cs typeface="+mn-ea"/>
                <a:sym typeface="+mn-lt"/>
              </a:rPr>
              <a:t>向对应的 </a:t>
            </a:r>
            <a:r>
              <a:rPr lang="en-US" altLang="zh-CN" sz="1300" dirty="0">
                <a:solidFill>
                  <a:prstClr val="white"/>
                </a:solidFill>
                <a:cs typeface="+mn-ea"/>
                <a:sym typeface="+mn-lt"/>
              </a:rPr>
              <a:t>Constellation </a:t>
            </a:r>
            <a:r>
              <a:rPr lang="zh-CN" altLang="en-US" sz="1300" dirty="0">
                <a:solidFill>
                  <a:prstClr val="white"/>
                </a:solidFill>
                <a:cs typeface="+mn-ea"/>
                <a:sym typeface="+mn-lt"/>
              </a:rPr>
              <a:t>请求原始的私有交易负载；</a:t>
            </a:r>
            <a:endParaRPr lang="en-US" altLang="zh-CN" sz="1300" dirty="0">
              <a:solidFill>
                <a:prstClr val="white"/>
              </a:solidFill>
              <a:cs typeface="+mn-ea"/>
              <a:sym typeface="+mn-lt"/>
            </a:endParaRPr>
          </a:p>
          <a:p>
            <a:pPr algn="just" defTabSz="914377" latinLnBrk="1">
              <a:lnSpc>
                <a:spcPct val="150000"/>
              </a:lnSpc>
            </a:pPr>
            <a:r>
              <a:rPr lang="en-US" altLang="zh-CN" sz="1300" dirty="0">
                <a:solidFill>
                  <a:prstClr val="white"/>
                </a:solidFill>
                <a:cs typeface="+mn-ea"/>
                <a:sym typeface="+mn-lt"/>
              </a:rPr>
              <a:t>(8) </a:t>
            </a:r>
            <a:r>
              <a:rPr lang="zh-CN" altLang="en-US" sz="1300" dirty="0">
                <a:solidFill>
                  <a:prstClr val="white"/>
                </a:solidFill>
                <a:cs typeface="+mn-ea"/>
                <a:sym typeface="+mn-lt"/>
              </a:rPr>
              <a:t>根据 </a:t>
            </a:r>
            <a:r>
              <a:rPr lang="en-US" altLang="zh-CN" sz="1300" dirty="0">
                <a:solidFill>
                  <a:prstClr val="white"/>
                </a:solidFill>
                <a:cs typeface="+mn-ea"/>
                <a:sym typeface="+mn-lt"/>
              </a:rPr>
              <a:t>Quorum </a:t>
            </a:r>
            <a:r>
              <a:rPr lang="zh-CN" altLang="en-US" sz="1300" dirty="0">
                <a:solidFill>
                  <a:prstClr val="white"/>
                </a:solidFill>
                <a:cs typeface="+mn-ea"/>
                <a:sym typeface="+mn-lt"/>
              </a:rPr>
              <a:t>节点的请求，各个交易接收方的 </a:t>
            </a:r>
            <a:r>
              <a:rPr lang="en-US" altLang="zh-CN" sz="1300" dirty="0">
                <a:solidFill>
                  <a:prstClr val="white"/>
                </a:solidFill>
                <a:cs typeface="+mn-ea"/>
                <a:sym typeface="+mn-lt"/>
              </a:rPr>
              <a:t>Constellation </a:t>
            </a:r>
            <a:r>
              <a:rPr lang="zh-CN" altLang="en-US" sz="1300" dirty="0">
                <a:solidFill>
                  <a:prstClr val="white"/>
                </a:solidFill>
                <a:cs typeface="+mn-ea"/>
                <a:sym typeface="+mn-lt"/>
              </a:rPr>
              <a:t>基于自己的私钥、公钥加密的对称秘钥、对称秘钥加密的私有交易负载解密出原始的私有交易负载；</a:t>
            </a:r>
            <a:endParaRPr lang="en-US" altLang="zh-CN" sz="1300" dirty="0">
              <a:solidFill>
                <a:prstClr val="white"/>
              </a:solidFill>
              <a:cs typeface="+mn-ea"/>
              <a:sym typeface="+mn-lt"/>
            </a:endParaRPr>
          </a:p>
          <a:p>
            <a:pPr algn="just" defTabSz="914377" latinLnBrk="1">
              <a:lnSpc>
                <a:spcPct val="150000"/>
              </a:lnSpc>
            </a:pPr>
            <a:r>
              <a:rPr lang="en-US" altLang="zh-CN" sz="1300" dirty="0">
                <a:solidFill>
                  <a:prstClr val="white"/>
                </a:solidFill>
                <a:cs typeface="+mn-ea"/>
                <a:sym typeface="+mn-lt"/>
              </a:rPr>
              <a:t>(9) </a:t>
            </a:r>
            <a:r>
              <a:rPr lang="zh-CN" altLang="en-US" sz="1300" dirty="0">
                <a:solidFill>
                  <a:prstClr val="white"/>
                </a:solidFill>
                <a:cs typeface="+mn-ea"/>
                <a:sym typeface="+mn-lt"/>
              </a:rPr>
              <a:t>交易接收方的 </a:t>
            </a:r>
            <a:r>
              <a:rPr lang="en-US" altLang="zh-CN" sz="1300" dirty="0">
                <a:solidFill>
                  <a:prstClr val="white"/>
                </a:solidFill>
                <a:cs typeface="+mn-ea"/>
                <a:sym typeface="+mn-lt"/>
              </a:rPr>
              <a:t>Constellation </a:t>
            </a:r>
            <a:r>
              <a:rPr lang="zh-CN" altLang="en-US" sz="1300" dirty="0">
                <a:solidFill>
                  <a:prstClr val="white"/>
                </a:solidFill>
                <a:cs typeface="+mn-ea"/>
                <a:sym typeface="+mn-lt"/>
              </a:rPr>
              <a:t>将原始的私有交易负载返回至对应的 </a:t>
            </a:r>
            <a:r>
              <a:rPr lang="en-US" altLang="zh-CN" sz="1300" dirty="0">
                <a:solidFill>
                  <a:prstClr val="white"/>
                </a:solidFill>
                <a:cs typeface="+mn-ea"/>
                <a:sym typeface="+mn-lt"/>
              </a:rPr>
              <a:t>Quorum </a:t>
            </a:r>
            <a:r>
              <a:rPr lang="zh-CN" altLang="en-US" sz="1300" dirty="0">
                <a:solidFill>
                  <a:prstClr val="white"/>
                </a:solidFill>
                <a:cs typeface="+mn-ea"/>
                <a:sym typeface="+mn-lt"/>
              </a:rPr>
              <a:t>节点非交易接收方的</a:t>
            </a:r>
            <a:r>
              <a:rPr lang="en-US" altLang="zh-CN" sz="1300" dirty="0">
                <a:solidFill>
                  <a:prstClr val="white"/>
                </a:solidFill>
                <a:cs typeface="+mn-ea"/>
                <a:sym typeface="+mn-lt"/>
              </a:rPr>
              <a:t>Constellation </a:t>
            </a:r>
            <a:r>
              <a:rPr lang="zh-CN" altLang="en-US" sz="1300" dirty="0">
                <a:solidFill>
                  <a:prstClr val="white"/>
                </a:solidFill>
                <a:cs typeface="+mn-ea"/>
                <a:sym typeface="+mn-lt"/>
              </a:rPr>
              <a:t>没有接收过加密的私有交易负载，其向 </a:t>
            </a:r>
            <a:r>
              <a:rPr lang="en-US" altLang="zh-CN" sz="1300" dirty="0">
                <a:solidFill>
                  <a:prstClr val="white"/>
                </a:solidFill>
                <a:cs typeface="+mn-ea"/>
                <a:sym typeface="+mn-lt"/>
              </a:rPr>
              <a:t>Quorum </a:t>
            </a:r>
            <a:r>
              <a:rPr lang="zh-CN" altLang="en-US" sz="1300" dirty="0">
                <a:solidFill>
                  <a:prstClr val="white"/>
                </a:solidFill>
                <a:cs typeface="+mn-ea"/>
                <a:sym typeface="+mn-lt"/>
              </a:rPr>
              <a:t>节点返回的是“</a:t>
            </a:r>
            <a:r>
              <a:rPr lang="en-US" altLang="zh-CN" sz="1300" dirty="0" err="1">
                <a:solidFill>
                  <a:prstClr val="white"/>
                </a:solidFill>
                <a:cs typeface="+mn-ea"/>
                <a:sym typeface="+mn-lt"/>
              </a:rPr>
              <a:t>NotARecipient</a:t>
            </a:r>
            <a:r>
              <a:rPr lang="en-US" altLang="zh-CN" sz="1300" dirty="0">
                <a:solidFill>
                  <a:prstClr val="white"/>
                </a:solidFill>
                <a:cs typeface="+mn-ea"/>
                <a:sym typeface="+mn-lt"/>
              </a:rPr>
              <a:t>”</a:t>
            </a:r>
            <a:r>
              <a:rPr lang="zh-CN" altLang="en-US" sz="1300" dirty="0">
                <a:solidFill>
                  <a:prstClr val="white"/>
                </a:solidFill>
                <a:cs typeface="+mn-ea"/>
                <a:sym typeface="+mn-lt"/>
              </a:rPr>
              <a:t>消息；</a:t>
            </a:r>
            <a:endParaRPr lang="en-US" altLang="zh-CN" sz="1300" dirty="0">
              <a:solidFill>
                <a:prstClr val="white"/>
              </a:solidFill>
              <a:cs typeface="+mn-ea"/>
              <a:sym typeface="+mn-lt"/>
            </a:endParaRPr>
          </a:p>
          <a:p>
            <a:pPr algn="just" defTabSz="914377" latinLnBrk="1">
              <a:lnSpc>
                <a:spcPct val="150000"/>
              </a:lnSpc>
            </a:pPr>
            <a:r>
              <a:rPr lang="en-US" altLang="zh-CN" sz="1300" dirty="0">
                <a:solidFill>
                  <a:prstClr val="white"/>
                </a:solidFill>
                <a:cs typeface="+mn-ea"/>
                <a:sym typeface="+mn-lt"/>
              </a:rPr>
              <a:t>(10) </a:t>
            </a:r>
            <a:r>
              <a:rPr lang="zh-CN" altLang="en-US" sz="1300" dirty="0">
                <a:solidFill>
                  <a:prstClr val="white"/>
                </a:solidFill>
                <a:cs typeface="+mn-ea"/>
                <a:sym typeface="+mn-lt"/>
              </a:rPr>
              <a:t>交易涉及的每个 </a:t>
            </a:r>
            <a:r>
              <a:rPr lang="en-US" altLang="zh-CN" sz="1300" dirty="0">
                <a:solidFill>
                  <a:prstClr val="white"/>
                </a:solidFill>
                <a:cs typeface="+mn-ea"/>
                <a:sym typeface="+mn-lt"/>
              </a:rPr>
              <a:t>Quorum </a:t>
            </a:r>
            <a:r>
              <a:rPr lang="zh-CN" altLang="en-US" sz="1300" dirty="0">
                <a:solidFill>
                  <a:prstClr val="white"/>
                </a:solidFill>
                <a:cs typeface="+mn-ea"/>
                <a:sym typeface="+mn-lt"/>
              </a:rPr>
              <a:t>节点将私有交易提交至智能合约运行，智能合约会将执行私有交易时生成的状态数据存储至私有状态数据库。</a:t>
            </a:r>
            <a:endParaRPr lang="en-US" altLang="zh-CN" sz="1300" dirty="0">
              <a:solidFill>
                <a:prstClr val="white"/>
              </a:solidFill>
              <a:latin typeface="微软雅黑"/>
              <a:ea typeface="微软雅黑"/>
              <a:cs typeface="+mn-ea"/>
              <a:sym typeface="+mn-lt"/>
            </a:endParaRPr>
          </a:p>
        </p:txBody>
      </p:sp>
      <p:sp>
        <p:nvSpPr>
          <p:cNvPr id="18" name="矩形 23"/>
          <p:cNvSpPr>
            <a:spLocks noChangeArrowheads="1"/>
          </p:cNvSpPr>
          <p:nvPr/>
        </p:nvSpPr>
        <p:spPr bwMode="auto">
          <a:xfrm>
            <a:off x="-1" y="1579465"/>
            <a:ext cx="5881037" cy="4779522"/>
          </a:xfrm>
          <a:prstGeom prst="rect">
            <a:avLst/>
          </a:prstGeom>
          <a:blipFill>
            <a:blip r:embed="rId3">
              <a:extLst>
                <a:ext uri="{28A0092B-C50C-407E-A947-70E740481C1C}">
                  <a14:useLocalDpi xmlns:a14="http://schemas.microsoft.com/office/drawing/2010/main" val="0"/>
                </a:ext>
              </a:extLst>
            </a:blip>
            <a:stretch>
              <a:fillRect/>
            </a:stretch>
          </a:blip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16" name="文本框 15"/>
          <p:cNvSpPr txBox="1"/>
          <p:nvPr/>
        </p:nvSpPr>
        <p:spPr>
          <a:xfrm>
            <a:off x="954814" y="422012"/>
            <a:ext cx="3155173"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2.3 Quorum</a:t>
            </a:r>
            <a:r>
              <a:rPr lang="zh-CN" altLang="en-US" sz="2267" b="1" dirty="0">
                <a:solidFill>
                  <a:srgbClr val="1B4367"/>
                </a:solidFill>
                <a:cs typeface="+mn-ea"/>
                <a:sym typeface="+mn-lt"/>
              </a:rPr>
              <a:t>交易流程</a:t>
            </a:r>
          </a:p>
        </p:txBody>
      </p:sp>
      <p:cxnSp>
        <p:nvCxnSpPr>
          <p:cNvPr id="3" name="直接连接符 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55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5092847" y="1452078"/>
            <a:ext cx="2000037" cy="2000037"/>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3" name="文本框 11"/>
          <p:cNvSpPr txBox="1"/>
          <p:nvPr/>
        </p:nvSpPr>
        <p:spPr>
          <a:xfrm>
            <a:off x="3311691" y="3613009"/>
            <a:ext cx="5562349" cy="789896"/>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4533" b="1" i="0" u="none" strike="noStrike" kern="1200" cap="none" spc="0" normalizeH="0" baseline="0" noProof="0" dirty="0">
                <a:ln>
                  <a:noFill/>
                </a:ln>
                <a:solidFill>
                  <a:srgbClr val="1B4367"/>
                </a:solidFill>
                <a:effectLst/>
                <a:uLnTx/>
                <a:uFillTx/>
                <a:latin typeface="微软雅黑"/>
                <a:ea typeface="微软雅黑"/>
                <a:cs typeface="+mn-ea"/>
                <a:sym typeface="+mn-lt"/>
              </a:rPr>
              <a:t>区块链网络</a:t>
            </a:r>
          </a:p>
        </p:txBody>
      </p:sp>
      <p:sp>
        <p:nvSpPr>
          <p:cNvPr id="105" name="文本框 11"/>
          <p:cNvSpPr txBox="1"/>
          <p:nvPr/>
        </p:nvSpPr>
        <p:spPr>
          <a:xfrm>
            <a:off x="4951302" y="2100057"/>
            <a:ext cx="2310525" cy="108767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微软雅黑"/>
                <a:ea typeface="微软雅黑"/>
                <a:cs typeface="+mn-ea"/>
                <a:sym typeface="+mn-lt"/>
              </a:rPr>
              <a:t>03</a:t>
            </a:r>
            <a:endParaRPr kumimoji="0" lang="zh-CN" altLang="en-US" sz="7200" b="0" i="0" u="none" strike="noStrike" kern="1200" cap="none" spc="0" normalizeH="0" baseline="0" noProof="0" dirty="0">
              <a:ln>
                <a:noFill/>
              </a:ln>
              <a:solidFill>
                <a:prstClr val="white"/>
              </a:solidFill>
              <a:effectLst/>
              <a:uLnTx/>
              <a:uFillTx/>
              <a:latin typeface="微软雅黑"/>
              <a:ea typeface="微软雅黑"/>
              <a:cs typeface="+mn-ea"/>
              <a:sym typeface="+mn-lt"/>
            </a:endParaRPr>
          </a:p>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a:ea typeface="微软雅黑"/>
                <a:cs typeface="+mn-ea"/>
                <a:sym typeface="+mn-lt"/>
              </a:rPr>
              <a:t>PART </a:t>
            </a:r>
          </a:p>
        </p:txBody>
      </p:sp>
    </p:spTree>
    <p:extLst>
      <p:ext uri="{BB962C8B-B14F-4D97-AF65-F5344CB8AC3E}">
        <p14:creationId xmlns:p14="http://schemas.microsoft.com/office/powerpoint/2010/main" val="284710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 Placeholder 2"/>
          <p:cNvSpPr txBox="1"/>
          <p:nvPr/>
        </p:nvSpPr>
        <p:spPr>
          <a:xfrm>
            <a:off x="2542555" y="1585279"/>
            <a:ext cx="2660651" cy="376555"/>
          </a:xfrm>
          <a:prstGeom prst="rect">
            <a:avLst/>
          </a:prstGeom>
        </p:spPr>
        <p:txBody>
          <a:bodyPr vert="horz" lIns="91440" tIns="45720" rIns="91440" bIns="4572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867" b="1" dirty="0">
                <a:solidFill>
                  <a:srgbClr val="1B4367"/>
                </a:solidFill>
                <a:latin typeface="+mn-lt"/>
                <a:ea typeface="+mn-ea"/>
                <a:cs typeface="+mn-ea"/>
                <a:sym typeface="+mn-lt"/>
              </a:rPr>
              <a:t>① </a:t>
            </a:r>
            <a:r>
              <a:rPr lang="en-US" altLang="zh-CN" sz="1867" b="1" dirty="0">
                <a:solidFill>
                  <a:srgbClr val="1B4367"/>
                </a:solidFill>
                <a:latin typeface="+mn-lt"/>
                <a:ea typeface="+mn-ea"/>
                <a:cs typeface="+mn-ea"/>
                <a:sym typeface="+mn-lt"/>
              </a:rPr>
              <a:t>Fabric</a:t>
            </a:r>
            <a:endParaRPr lang="zh-CN" altLang="en-US" sz="1867" b="1" dirty="0">
              <a:solidFill>
                <a:srgbClr val="1B4367"/>
              </a:solidFill>
              <a:latin typeface="+mn-lt"/>
              <a:ea typeface="+mn-ea"/>
              <a:cs typeface="+mn-ea"/>
              <a:sym typeface="+mn-lt"/>
            </a:endParaRPr>
          </a:p>
        </p:txBody>
      </p:sp>
      <p:sp>
        <p:nvSpPr>
          <p:cNvPr id="89" name="Text Placeholder 8"/>
          <p:cNvSpPr txBox="1"/>
          <p:nvPr/>
        </p:nvSpPr>
        <p:spPr>
          <a:xfrm>
            <a:off x="2622620" y="2017050"/>
            <a:ext cx="3261347" cy="1209040"/>
          </a:xfrm>
          <a:prstGeom prst="rect">
            <a:avLst/>
          </a:prstGeom>
        </p:spPr>
        <p:txBody>
          <a:bodyPr vert="horz" lIns="91440" tIns="45720" rIns="91440" bIns="45720"/>
          <a:lstStyle>
            <a:defPPr>
              <a:defRPr lang="zh-CN"/>
            </a:defPPr>
            <a:lvl1pPr indent="0" defTabSz="457200">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a:lnSpc>
                <a:spcPct val="150000"/>
              </a:lnSpc>
            </a:pPr>
            <a:r>
              <a:rPr lang="en-US" altLang="zh-CN" dirty="0">
                <a:solidFill>
                  <a:schemeClr val="tx1">
                    <a:lumMod val="75000"/>
                    <a:lumOff val="25000"/>
                  </a:schemeClr>
                </a:solidFill>
                <a:cs typeface="+mn-ea"/>
                <a:sym typeface="+mn-lt"/>
              </a:rPr>
              <a:t>Fabric </a:t>
            </a:r>
            <a:r>
              <a:rPr lang="zh-CN" altLang="en-US" dirty="0">
                <a:solidFill>
                  <a:schemeClr val="tx1">
                    <a:lumMod val="75000"/>
                    <a:lumOff val="25000"/>
                  </a:schemeClr>
                </a:solidFill>
                <a:cs typeface="+mn-ea"/>
                <a:sym typeface="+mn-lt"/>
              </a:rPr>
              <a:t>节点中的 </a:t>
            </a:r>
            <a:r>
              <a:rPr lang="en-US" altLang="zh-CN" dirty="0">
                <a:solidFill>
                  <a:schemeClr val="tx1">
                    <a:lumMod val="75000"/>
                    <a:lumOff val="25000"/>
                  </a:schemeClr>
                </a:solidFill>
                <a:cs typeface="+mn-ea"/>
                <a:sym typeface="+mn-lt"/>
              </a:rPr>
              <a:t>MSP(membership service provider)</a:t>
            </a:r>
            <a:r>
              <a:rPr lang="zh-CN" altLang="en-US" dirty="0">
                <a:solidFill>
                  <a:schemeClr val="tx1">
                    <a:lumMod val="75000"/>
                    <a:lumOff val="25000"/>
                  </a:schemeClr>
                </a:solidFill>
                <a:cs typeface="+mn-ea"/>
                <a:sym typeface="+mn-lt"/>
              </a:rPr>
              <a:t>模块负责身份管理，主要完成</a:t>
            </a:r>
            <a:r>
              <a:rPr lang="zh-CN" altLang="en-US" b="1" dirty="0">
                <a:solidFill>
                  <a:schemeClr val="tx1">
                    <a:lumMod val="75000"/>
                    <a:lumOff val="25000"/>
                  </a:schemeClr>
                </a:solidFill>
                <a:cs typeface="+mn-ea"/>
                <a:sym typeface="+mn-lt"/>
              </a:rPr>
              <a:t>数字证书验证、签名与验证、私钥管理等功能。</a:t>
            </a:r>
          </a:p>
        </p:txBody>
      </p:sp>
      <p:sp>
        <p:nvSpPr>
          <p:cNvPr id="2" name="Text Placeholder 2"/>
          <p:cNvSpPr txBox="1"/>
          <p:nvPr/>
        </p:nvSpPr>
        <p:spPr>
          <a:xfrm>
            <a:off x="4473574" y="3800476"/>
            <a:ext cx="2660651" cy="376555"/>
          </a:xfrm>
          <a:prstGeom prst="rect">
            <a:avLst/>
          </a:prstGeom>
        </p:spPr>
        <p:txBody>
          <a:bodyPr vert="horz" lIns="91440" tIns="45720" rIns="91440" bIns="4572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867" b="1" dirty="0">
                <a:solidFill>
                  <a:srgbClr val="1B4367"/>
                </a:solidFill>
                <a:latin typeface="+mn-lt"/>
                <a:ea typeface="+mn-ea"/>
                <a:cs typeface="+mn-ea"/>
                <a:sym typeface="+mn-lt"/>
              </a:rPr>
              <a:t>③</a:t>
            </a:r>
            <a:r>
              <a:rPr lang="en-US" altLang="zh-CN" sz="1867" b="1" dirty="0">
                <a:solidFill>
                  <a:srgbClr val="1B4367"/>
                </a:solidFill>
                <a:latin typeface="+mn-lt"/>
                <a:ea typeface="+mn-ea"/>
                <a:cs typeface="+mn-ea"/>
                <a:sym typeface="+mn-lt"/>
              </a:rPr>
              <a:t>Quorum</a:t>
            </a:r>
            <a:endParaRPr lang="zh-CN" altLang="en-US" sz="1867" b="1" dirty="0">
              <a:solidFill>
                <a:srgbClr val="1B4367"/>
              </a:solidFill>
              <a:latin typeface="+mn-lt"/>
              <a:ea typeface="+mn-ea"/>
              <a:cs typeface="+mn-ea"/>
              <a:sym typeface="+mn-lt"/>
            </a:endParaRPr>
          </a:p>
        </p:txBody>
      </p:sp>
      <p:sp>
        <p:nvSpPr>
          <p:cNvPr id="3" name="Text Placeholder 8"/>
          <p:cNvSpPr txBox="1"/>
          <p:nvPr/>
        </p:nvSpPr>
        <p:spPr>
          <a:xfrm>
            <a:off x="4473572" y="4261308"/>
            <a:ext cx="4227666" cy="1209040"/>
          </a:xfrm>
          <a:prstGeom prst="rect">
            <a:avLst/>
          </a:prstGeom>
        </p:spPr>
        <p:txBody>
          <a:bodyPr vert="horz" lIns="91440" tIns="45720" rIns="91440" bIns="45720"/>
          <a:lstStyle>
            <a:defPPr>
              <a:defRPr lang="zh-CN"/>
            </a:defPPr>
            <a:lvl1pPr indent="0" defTabSz="457200">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a:lnSpc>
                <a:spcPct val="150000"/>
              </a:lnSpc>
            </a:pPr>
            <a:r>
              <a:rPr lang="en-US" altLang="zh-CN" sz="1333" dirty="0">
                <a:solidFill>
                  <a:schemeClr val="tx1">
                    <a:lumMod val="75000"/>
                    <a:lumOff val="25000"/>
                  </a:schemeClr>
                </a:solidFill>
                <a:cs typeface="+mn-ea"/>
                <a:sym typeface="+mn-lt"/>
              </a:rPr>
              <a:t>Quorum </a:t>
            </a:r>
            <a:r>
              <a:rPr lang="zh-CN" altLang="en-US" sz="1333" dirty="0">
                <a:solidFill>
                  <a:schemeClr val="tx1">
                    <a:lumMod val="75000"/>
                    <a:lumOff val="25000"/>
                  </a:schemeClr>
                </a:solidFill>
                <a:cs typeface="+mn-ea"/>
                <a:sym typeface="+mn-lt"/>
              </a:rPr>
              <a:t>扩展了以太坊 </a:t>
            </a:r>
            <a:r>
              <a:rPr lang="en-US" altLang="zh-CN" sz="1333" dirty="0">
                <a:solidFill>
                  <a:schemeClr val="tx1">
                    <a:lumMod val="75000"/>
                    <a:lumOff val="25000"/>
                  </a:schemeClr>
                </a:solidFill>
                <a:cs typeface="+mn-ea"/>
                <a:sym typeface="+mn-lt"/>
              </a:rPr>
              <a:t>P2P </a:t>
            </a:r>
            <a:r>
              <a:rPr lang="zh-CN" altLang="en-US" sz="1333" dirty="0">
                <a:solidFill>
                  <a:schemeClr val="tx1">
                    <a:lumMod val="75000"/>
                    <a:lumOff val="25000"/>
                  </a:schemeClr>
                </a:solidFill>
                <a:cs typeface="+mn-ea"/>
                <a:sym typeface="+mn-lt"/>
              </a:rPr>
              <a:t>层，保证只有被授权的节点才可加入。</a:t>
            </a:r>
            <a:r>
              <a:rPr lang="en-US" altLang="zh-CN" sz="1333" dirty="0">
                <a:solidFill>
                  <a:schemeClr val="tx1">
                    <a:lumMod val="75000"/>
                    <a:lumOff val="25000"/>
                  </a:schemeClr>
                </a:solidFill>
                <a:cs typeface="+mn-ea"/>
                <a:sym typeface="+mn-lt"/>
              </a:rPr>
              <a:t>Quorum </a:t>
            </a:r>
            <a:r>
              <a:rPr lang="zh-CN" altLang="en-US" sz="1333" b="1" dirty="0">
                <a:solidFill>
                  <a:schemeClr val="tx1">
                    <a:lumMod val="75000"/>
                    <a:lumOff val="25000"/>
                  </a:schemeClr>
                </a:solidFill>
                <a:cs typeface="+mn-ea"/>
                <a:sym typeface="+mn-lt"/>
              </a:rPr>
              <a:t>在每个节点都设置一个 </a:t>
            </a:r>
            <a:r>
              <a:rPr lang="en-US" altLang="zh-CN" sz="1333" b="1" dirty="0">
                <a:solidFill>
                  <a:schemeClr val="tx1">
                    <a:lumMod val="75000"/>
                    <a:lumOff val="25000"/>
                  </a:schemeClr>
                </a:solidFill>
                <a:cs typeface="+mn-ea"/>
                <a:sym typeface="+mn-lt"/>
              </a:rPr>
              <a:t>JSON </a:t>
            </a:r>
            <a:r>
              <a:rPr lang="zh-CN" altLang="en-US" sz="1333" b="1" dirty="0">
                <a:solidFill>
                  <a:schemeClr val="tx1">
                    <a:lumMod val="75000"/>
                    <a:lumOff val="25000"/>
                  </a:schemeClr>
                </a:solidFill>
                <a:cs typeface="+mn-ea"/>
                <a:sym typeface="+mn-lt"/>
              </a:rPr>
              <a:t>配置文件，</a:t>
            </a:r>
            <a:r>
              <a:rPr lang="zh-CN" altLang="en-US" sz="1333" dirty="0">
                <a:solidFill>
                  <a:schemeClr val="tx1">
                    <a:lumMod val="75000"/>
                    <a:lumOff val="25000"/>
                  </a:schemeClr>
                </a:solidFill>
                <a:cs typeface="+mn-ea"/>
                <a:sym typeface="+mn-lt"/>
              </a:rPr>
              <a:t>其定义了所有被授权的网络节点。如果要添加或移除节点，就需要修改所有节点的配置文件。</a:t>
            </a:r>
          </a:p>
        </p:txBody>
      </p:sp>
      <p:sp>
        <p:nvSpPr>
          <p:cNvPr id="37" name="文本框 15"/>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3.1 </a:t>
            </a:r>
            <a:r>
              <a:rPr lang="zh-CN" altLang="en-US" sz="2267" b="1" dirty="0">
                <a:solidFill>
                  <a:srgbClr val="1B4367"/>
                </a:solidFill>
                <a:cs typeface="+mn-ea"/>
                <a:sym typeface="+mn-lt"/>
              </a:rPr>
              <a:t>准入机制</a:t>
            </a:r>
          </a:p>
        </p:txBody>
      </p:sp>
      <p:grpSp>
        <p:nvGrpSpPr>
          <p:cNvPr id="18" name="组合 17"/>
          <p:cNvGrpSpPr/>
          <p:nvPr/>
        </p:nvGrpSpPr>
        <p:grpSpPr>
          <a:xfrm>
            <a:off x="1665592" y="1752076"/>
            <a:ext cx="802969" cy="802969"/>
            <a:chOff x="1201568" y="1323581"/>
            <a:chExt cx="602227" cy="602227"/>
          </a:xfrm>
          <a:solidFill>
            <a:schemeClr val="bg1"/>
          </a:solidFill>
        </p:grpSpPr>
        <p:sp>
          <p:nvSpPr>
            <p:cNvPr id="15" name="泪滴形 14"/>
            <p:cNvSpPr/>
            <p:nvPr/>
          </p:nvSpPr>
          <p:spPr>
            <a:xfrm>
              <a:off x="1201568" y="1323581"/>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9" name="组合 8"/>
            <p:cNvGrpSpPr/>
            <p:nvPr/>
          </p:nvGrpSpPr>
          <p:grpSpPr>
            <a:xfrm>
              <a:off x="1370273" y="1442634"/>
              <a:ext cx="264816" cy="364121"/>
              <a:chOff x="6766243" y="2767965"/>
              <a:chExt cx="139700" cy="192088"/>
            </a:xfrm>
            <a:grpFill/>
          </p:grpSpPr>
          <p:sp>
            <p:nvSpPr>
              <p:cNvPr id="31762" name="Rectangle 27"/>
              <p:cNvSpPr/>
              <p:nvPr/>
            </p:nvSpPr>
            <p:spPr>
              <a:xfrm>
                <a:off x="6766243" y="2807653"/>
                <a:ext cx="22225" cy="152400"/>
              </a:xfrm>
              <a:prstGeom prst="rect">
                <a:avLst/>
              </a:prstGeom>
              <a:grpFill/>
              <a:ln w="9525">
                <a:noFill/>
                <a:miter/>
              </a:ln>
            </p:spPr>
            <p:txBody>
              <a:bodyPr/>
              <a:lstStyle/>
              <a:p>
                <a:pPr lvl="0" eaLnBrk="1" hangingPunct="1"/>
                <a:endParaRPr lang="zh-CN" altLang="en-US" sz="2400" dirty="0">
                  <a:cs typeface="+mn-ea"/>
                  <a:sym typeface="+mn-lt"/>
                </a:endParaRPr>
              </a:p>
            </p:txBody>
          </p:sp>
          <p:sp>
            <p:nvSpPr>
              <p:cNvPr id="31763" name="Rectangle 28"/>
              <p:cNvSpPr/>
              <p:nvPr/>
            </p:nvSpPr>
            <p:spPr>
              <a:xfrm>
                <a:off x="6807518" y="2783840"/>
                <a:ext cx="20637" cy="176213"/>
              </a:xfrm>
              <a:prstGeom prst="rect">
                <a:avLst/>
              </a:prstGeom>
              <a:grpFill/>
              <a:ln w="9525">
                <a:noFill/>
                <a:miter/>
              </a:ln>
            </p:spPr>
            <p:txBody>
              <a:bodyPr/>
              <a:lstStyle/>
              <a:p>
                <a:pPr lvl="0" eaLnBrk="1" hangingPunct="1"/>
                <a:endParaRPr lang="zh-CN" altLang="en-US" sz="2400" dirty="0">
                  <a:cs typeface="+mn-ea"/>
                  <a:sym typeface="+mn-lt"/>
                </a:endParaRPr>
              </a:p>
            </p:txBody>
          </p:sp>
          <p:sp>
            <p:nvSpPr>
              <p:cNvPr id="31764" name="Rectangle 29"/>
              <p:cNvSpPr/>
              <p:nvPr/>
            </p:nvSpPr>
            <p:spPr>
              <a:xfrm>
                <a:off x="6844030" y="2767965"/>
                <a:ext cx="22225" cy="192088"/>
              </a:xfrm>
              <a:prstGeom prst="rect">
                <a:avLst/>
              </a:prstGeom>
              <a:grpFill/>
              <a:ln w="9525">
                <a:noFill/>
                <a:miter/>
              </a:ln>
            </p:spPr>
            <p:txBody>
              <a:bodyPr/>
              <a:lstStyle/>
              <a:p>
                <a:pPr lvl="0" eaLnBrk="1" hangingPunct="1"/>
                <a:endParaRPr lang="zh-CN" altLang="en-US" sz="2400" dirty="0">
                  <a:cs typeface="+mn-ea"/>
                  <a:sym typeface="+mn-lt"/>
                </a:endParaRPr>
              </a:p>
            </p:txBody>
          </p:sp>
          <p:sp>
            <p:nvSpPr>
              <p:cNvPr id="31765" name="Rectangle 30"/>
              <p:cNvSpPr/>
              <p:nvPr/>
            </p:nvSpPr>
            <p:spPr>
              <a:xfrm>
                <a:off x="6882130" y="2866390"/>
                <a:ext cx="23813" cy="93663"/>
              </a:xfrm>
              <a:prstGeom prst="rect">
                <a:avLst/>
              </a:prstGeom>
              <a:grpFill/>
              <a:ln w="9525">
                <a:noFill/>
                <a:miter/>
              </a:ln>
            </p:spPr>
            <p:txBody>
              <a:bodyPr/>
              <a:lstStyle/>
              <a:p>
                <a:pPr lvl="0" eaLnBrk="1" hangingPunct="1"/>
                <a:endParaRPr lang="zh-CN" altLang="en-US" sz="2400" dirty="0">
                  <a:cs typeface="+mn-ea"/>
                  <a:sym typeface="+mn-lt"/>
                </a:endParaRPr>
              </a:p>
            </p:txBody>
          </p:sp>
        </p:grpSp>
      </p:grpSp>
      <p:grpSp>
        <p:nvGrpSpPr>
          <p:cNvPr id="19" name="组合 18"/>
          <p:cNvGrpSpPr/>
          <p:nvPr/>
        </p:nvGrpSpPr>
        <p:grpSpPr>
          <a:xfrm>
            <a:off x="3596611" y="3958884"/>
            <a:ext cx="802969" cy="802969"/>
            <a:chOff x="1201568" y="2978687"/>
            <a:chExt cx="602227" cy="602227"/>
          </a:xfrm>
          <a:solidFill>
            <a:schemeClr val="bg1"/>
          </a:solidFill>
        </p:grpSpPr>
        <p:sp>
          <p:nvSpPr>
            <p:cNvPr id="40" name="泪滴形 39"/>
            <p:cNvSpPr/>
            <p:nvPr/>
          </p:nvSpPr>
          <p:spPr>
            <a:xfrm>
              <a:off x="1201568" y="2978687"/>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761" name="Freeform 36"/>
            <p:cNvSpPr/>
            <p:nvPr/>
          </p:nvSpPr>
          <p:spPr>
            <a:xfrm>
              <a:off x="1311282" y="3111644"/>
              <a:ext cx="382799" cy="336313"/>
            </a:xfrm>
            <a:custGeom>
              <a:avLst/>
              <a:gdLst/>
              <a:ahLst/>
              <a:cxnLst>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134" h="117">
                  <a:moveTo>
                    <a:pt x="134" y="20"/>
                  </a:moveTo>
                  <a:cubicBezTo>
                    <a:pt x="134" y="9"/>
                    <a:pt x="125" y="0"/>
                    <a:pt x="114" y="0"/>
                  </a:cubicBezTo>
                  <a:cubicBezTo>
                    <a:pt x="103" y="0"/>
                    <a:pt x="94" y="9"/>
                    <a:pt x="94" y="20"/>
                  </a:cubicBezTo>
                  <a:cubicBezTo>
                    <a:pt x="94" y="26"/>
                    <a:pt x="96" y="31"/>
                    <a:pt x="100" y="34"/>
                  </a:cubicBezTo>
                  <a:cubicBezTo>
                    <a:pt x="77" y="89"/>
                    <a:pt x="77" y="89"/>
                    <a:pt x="77" y="89"/>
                  </a:cubicBezTo>
                  <a:cubicBezTo>
                    <a:pt x="58" y="47"/>
                    <a:pt x="58" y="47"/>
                    <a:pt x="58" y="47"/>
                  </a:cubicBezTo>
                  <a:cubicBezTo>
                    <a:pt x="42" y="45"/>
                    <a:pt x="42" y="45"/>
                    <a:pt x="42" y="45"/>
                  </a:cubicBezTo>
                  <a:cubicBezTo>
                    <a:pt x="27" y="63"/>
                    <a:pt x="27" y="63"/>
                    <a:pt x="27" y="63"/>
                  </a:cubicBezTo>
                  <a:cubicBezTo>
                    <a:pt x="25" y="62"/>
                    <a:pt x="23" y="62"/>
                    <a:pt x="21" y="62"/>
                  </a:cubicBezTo>
                  <a:cubicBezTo>
                    <a:pt x="9" y="62"/>
                    <a:pt x="0" y="71"/>
                    <a:pt x="0" y="82"/>
                  </a:cubicBezTo>
                  <a:cubicBezTo>
                    <a:pt x="0" y="93"/>
                    <a:pt x="9" y="102"/>
                    <a:pt x="21" y="102"/>
                  </a:cubicBezTo>
                  <a:cubicBezTo>
                    <a:pt x="32" y="102"/>
                    <a:pt x="41" y="93"/>
                    <a:pt x="41" y="82"/>
                  </a:cubicBezTo>
                  <a:cubicBezTo>
                    <a:pt x="41" y="81"/>
                    <a:pt x="41" y="79"/>
                    <a:pt x="40" y="78"/>
                  </a:cubicBezTo>
                  <a:cubicBezTo>
                    <a:pt x="47" y="70"/>
                    <a:pt x="47" y="70"/>
                    <a:pt x="47" y="70"/>
                  </a:cubicBezTo>
                  <a:cubicBezTo>
                    <a:pt x="69" y="117"/>
                    <a:pt x="69" y="117"/>
                    <a:pt x="69" y="117"/>
                  </a:cubicBezTo>
                  <a:cubicBezTo>
                    <a:pt x="86" y="117"/>
                    <a:pt x="86" y="117"/>
                    <a:pt x="86" y="117"/>
                  </a:cubicBezTo>
                  <a:cubicBezTo>
                    <a:pt x="119" y="39"/>
                    <a:pt x="119" y="39"/>
                    <a:pt x="119" y="39"/>
                  </a:cubicBezTo>
                  <a:cubicBezTo>
                    <a:pt x="128" y="37"/>
                    <a:pt x="134" y="29"/>
                    <a:pt x="134" y="20"/>
                  </a:cubicBezTo>
                  <a:close/>
                </a:path>
              </a:pathLst>
            </a:custGeom>
            <a:grpFill/>
            <a:ln w="9525">
              <a:noFill/>
            </a:ln>
          </p:spPr>
          <p:txBody>
            <a:bodyPr/>
            <a:lstStyle/>
            <a:p>
              <a:endParaRPr lang="zh-CN" altLang="en-US" sz="2400">
                <a:cs typeface="+mn-ea"/>
                <a:sym typeface="+mn-lt"/>
              </a:endParaRPr>
            </a:p>
          </p:txBody>
        </p:sp>
      </p:grpSp>
      <p:sp>
        <p:nvSpPr>
          <p:cNvPr id="48" name="Text Placeholder 2"/>
          <p:cNvSpPr txBox="1"/>
          <p:nvPr/>
        </p:nvSpPr>
        <p:spPr>
          <a:xfrm>
            <a:off x="7266955" y="1585279"/>
            <a:ext cx="2660651" cy="376555"/>
          </a:xfrm>
          <a:prstGeom prst="rect">
            <a:avLst/>
          </a:prstGeom>
        </p:spPr>
        <p:txBody>
          <a:bodyPr vert="horz" lIns="91440" tIns="45720" rIns="91440" bIns="45720"/>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867" b="1" dirty="0">
                <a:solidFill>
                  <a:srgbClr val="1B4367"/>
                </a:solidFill>
                <a:latin typeface="+mn-lt"/>
                <a:ea typeface="+mn-ea"/>
                <a:cs typeface="+mn-ea"/>
                <a:sym typeface="+mn-lt"/>
              </a:rPr>
              <a:t>② </a:t>
            </a:r>
            <a:r>
              <a:rPr lang="en-US" altLang="zh-CN" sz="1867" b="1" dirty="0">
                <a:solidFill>
                  <a:srgbClr val="1B4367"/>
                </a:solidFill>
                <a:latin typeface="+mn-lt"/>
                <a:ea typeface="+mn-ea"/>
                <a:cs typeface="+mn-ea"/>
                <a:sym typeface="+mn-lt"/>
              </a:rPr>
              <a:t>Corda </a:t>
            </a:r>
            <a:endParaRPr lang="zh-CN" altLang="en-US" sz="1867" b="1" dirty="0">
              <a:solidFill>
                <a:srgbClr val="1B4367"/>
              </a:solidFill>
              <a:latin typeface="+mn-lt"/>
              <a:ea typeface="+mn-ea"/>
              <a:cs typeface="+mn-ea"/>
              <a:sym typeface="+mn-lt"/>
            </a:endParaRPr>
          </a:p>
        </p:txBody>
      </p:sp>
      <p:sp>
        <p:nvSpPr>
          <p:cNvPr id="49" name="Text Placeholder 8"/>
          <p:cNvSpPr txBox="1"/>
          <p:nvPr/>
        </p:nvSpPr>
        <p:spPr>
          <a:xfrm>
            <a:off x="7420956" y="2032130"/>
            <a:ext cx="3657721" cy="1209040"/>
          </a:xfrm>
          <a:prstGeom prst="rect">
            <a:avLst/>
          </a:prstGeom>
        </p:spPr>
        <p:txBody>
          <a:bodyPr vert="horz" lIns="91440" tIns="45720" rIns="91440" bIns="45720"/>
          <a:lstStyle>
            <a:defPPr>
              <a:defRPr lang="zh-CN"/>
            </a:defPPr>
            <a:lvl1pPr indent="0" defTabSz="457200">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algn="just">
              <a:lnSpc>
                <a:spcPct val="150000"/>
              </a:lnSpc>
            </a:pPr>
            <a:r>
              <a:rPr lang="en-US" altLang="zh-CN" dirty="0">
                <a:solidFill>
                  <a:schemeClr val="tx1">
                    <a:lumMod val="75000"/>
                    <a:lumOff val="25000"/>
                  </a:schemeClr>
                </a:solidFill>
                <a:cs typeface="+mn-ea"/>
                <a:sym typeface="+mn-lt"/>
              </a:rPr>
              <a:t>Corda </a:t>
            </a:r>
            <a:r>
              <a:rPr lang="zh-CN" altLang="en-US" dirty="0">
                <a:solidFill>
                  <a:schemeClr val="tx1">
                    <a:lumMod val="75000"/>
                    <a:lumOff val="25000"/>
                  </a:schemeClr>
                </a:solidFill>
                <a:cs typeface="+mn-ea"/>
                <a:sym typeface="+mn-lt"/>
              </a:rPr>
              <a:t>许可服务被称为 </a:t>
            </a:r>
            <a:r>
              <a:rPr lang="en-US" altLang="zh-CN" dirty="0">
                <a:solidFill>
                  <a:schemeClr val="tx1">
                    <a:lumMod val="75000"/>
                    <a:lumOff val="25000"/>
                  </a:schemeClr>
                </a:solidFill>
                <a:cs typeface="+mn-ea"/>
                <a:sym typeface="+mn-lt"/>
              </a:rPr>
              <a:t>doorman</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Corda </a:t>
            </a:r>
            <a:r>
              <a:rPr lang="zh-CN" altLang="en-US" dirty="0">
                <a:solidFill>
                  <a:schemeClr val="tx1">
                    <a:lumMod val="75000"/>
                    <a:lumOff val="25000"/>
                  </a:schemeClr>
                </a:solidFill>
                <a:cs typeface="+mn-ea"/>
                <a:sym typeface="+mn-lt"/>
              </a:rPr>
              <a:t>节点需要基于节点信息</a:t>
            </a:r>
            <a:r>
              <a:rPr lang="zh-CN" altLang="en-US" b="1" dirty="0">
                <a:solidFill>
                  <a:schemeClr val="tx1">
                    <a:lumMod val="75000"/>
                    <a:lumOff val="25000"/>
                  </a:schemeClr>
                </a:solidFill>
                <a:cs typeface="+mn-ea"/>
                <a:sym typeface="+mn-lt"/>
              </a:rPr>
              <a:t>向</a:t>
            </a:r>
            <a:r>
              <a:rPr lang="en-US" altLang="zh-CN" b="1" dirty="0">
                <a:solidFill>
                  <a:schemeClr val="tx1">
                    <a:lumMod val="75000"/>
                    <a:lumOff val="25000"/>
                  </a:schemeClr>
                </a:solidFill>
                <a:cs typeface="+mn-ea"/>
                <a:sym typeface="+mn-lt"/>
              </a:rPr>
              <a:t>doorman</a:t>
            </a:r>
            <a:r>
              <a:rPr lang="zh-CN" altLang="en-US" b="1" dirty="0">
                <a:solidFill>
                  <a:schemeClr val="tx1">
                    <a:lumMod val="75000"/>
                    <a:lumOff val="25000"/>
                  </a:schemeClr>
                </a:solidFill>
                <a:cs typeface="+mn-ea"/>
                <a:sym typeface="+mn-lt"/>
              </a:rPr>
              <a:t>申请到根证书机构签名的</a:t>
            </a:r>
            <a:r>
              <a:rPr lang="en-US" altLang="zh-CN" b="1" dirty="0">
                <a:solidFill>
                  <a:schemeClr val="tx1">
                    <a:lumMod val="75000"/>
                    <a:lumOff val="25000"/>
                  </a:schemeClr>
                </a:solidFill>
                <a:cs typeface="+mn-ea"/>
                <a:sym typeface="+mn-lt"/>
              </a:rPr>
              <a:t>TLS</a:t>
            </a:r>
            <a:r>
              <a:rPr lang="zh-CN" altLang="en-US" b="1" dirty="0">
                <a:solidFill>
                  <a:schemeClr val="tx1">
                    <a:lumMod val="75000"/>
                    <a:lumOff val="25000"/>
                  </a:schemeClr>
                </a:solidFill>
                <a:cs typeface="+mn-ea"/>
                <a:sym typeface="+mn-lt"/>
              </a:rPr>
              <a:t>证书</a:t>
            </a:r>
            <a:r>
              <a:rPr lang="zh-CN" altLang="en-US" dirty="0">
                <a:solidFill>
                  <a:schemeClr val="tx1">
                    <a:lumMod val="75000"/>
                    <a:lumOff val="25000"/>
                  </a:schemeClr>
                </a:solidFill>
                <a:cs typeface="+mn-ea"/>
                <a:sym typeface="+mn-lt"/>
              </a:rPr>
              <a:t>，才能加入到对应的 </a:t>
            </a:r>
            <a:r>
              <a:rPr lang="en-US" altLang="zh-CN" dirty="0">
                <a:solidFill>
                  <a:schemeClr val="tx1">
                    <a:lumMod val="75000"/>
                    <a:lumOff val="25000"/>
                  </a:schemeClr>
                </a:solidFill>
                <a:cs typeface="+mn-ea"/>
                <a:sym typeface="+mn-lt"/>
              </a:rPr>
              <a:t>Corda </a:t>
            </a:r>
            <a:r>
              <a:rPr lang="zh-CN" altLang="en-US" dirty="0">
                <a:solidFill>
                  <a:schemeClr val="tx1">
                    <a:lumMod val="75000"/>
                    <a:lumOff val="25000"/>
                  </a:schemeClr>
                </a:solidFill>
                <a:cs typeface="+mn-ea"/>
                <a:sym typeface="+mn-lt"/>
              </a:rPr>
              <a:t>网络。</a:t>
            </a:r>
          </a:p>
        </p:txBody>
      </p:sp>
      <p:grpSp>
        <p:nvGrpSpPr>
          <p:cNvPr id="17" name="组合 16"/>
          <p:cNvGrpSpPr/>
          <p:nvPr/>
        </p:nvGrpSpPr>
        <p:grpSpPr>
          <a:xfrm>
            <a:off x="6389992" y="1752076"/>
            <a:ext cx="802969" cy="802969"/>
            <a:chOff x="4440068" y="1361681"/>
            <a:chExt cx="602227" cy="602227"/>
          </a:xfrm>
          <a:solidFill>
            <a:schemeClr val="bg1"/>
          </a:solidFill>
        </p:grpSpPr>
        <p:sp>
          <p:nvSpPr>
            <p:cNvPr id="52" name="泪滴形 51"/>
            <p:cNvSpPr/>
            <p:nvPr/>
          </p:nvSpPr>
          <p:spPr>
            <a:xfrm>
              <a:off x="4440068" y="1361681"/>
              <a:ext cx="602227" cy="602227"/>
            </a:xfrm>
            <a:prstGeom prst="teardrop">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 name="组合 3"/>
            <p:cNvGrpSpPr/>
            <p:nvPr/>
          </p:nvGrpSpPr>
          <p:grpSpPr>
            <a:xfrm>
              <a:off x="4565190" y="1486803"/>
              <a:ext cx="351983" cy="351983"/>
              <a:chOff x="4953318" y="2640965"/>
              <a:chExt cx="227012" cy="227013"/>
            </a:xfrm>
            <a:grpFill/>
          </p:grpSpPr>
          <p:sp>
            <p:nvSpPr>
              <p:cNvPr id="31748" name="Freeform 21"/>
              <p:cNvSpPr/>
              <p:nvPr/>
            </p:nvSpPr>
            <p:spPr>
              <a:xfrm>
                <a:off x="4953318" y="2658428"/>
                <a:ext cx="211137" cy="209550"/>
              </a:xfrm>
              <a:custGeom>
                <a:avLst/>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0"/>
                  </a:cxn>
                </a:cxnLst>
                <a:rect l="0" t="0" r="0" b="0"/>
                <a:pathLst>
                  <a:path w="129" h="128">
                    <a:moveTo>
                      <a:pt x="62" y="0"/>
                    </a:moveTo>
                    <a:cubicBezTo>
                      <a:pt x="48" y="1"/>
                      <a:pt x="35" y="7"/>
                      <a:pt x="24" y="18"/>
                    </a:cubicBezTo>
                    <a:cubicBezTo>
                      <a:pt x="0" y="42"/>
                      <a:pt x="0" y="80"/>
                      <a:pt x="24" y="104"/>
                    </a:cubicBezTo>
                    <a:cubicBezTo>
                      <a:pt x="48" y="128"/>
                      <a:pt x="87" y="128"/>
                      <a:pt x="111" y="104"/>
                    </a:cubicBezTo>
                    <a:cubicBezTo>
                      <a:pt x="122" y="94"/>
                      <a:pt x="127" y="80"/>
                      <a:pt x="129" y="66"/>
                    </a:cubicBezTo>
                    <a:cubicBezTo>
                      <a:pt x="62" y="66"/>
                      <a:pt x="62" y="66"/>
                      <a:pt x="62" y="66"/>
                    </a:cubicBezTo>
                    <a:lnTo>
                      <a:pt x="62" y="0"/>
                    </a:lnTo>
                    <a:close/>
                  </a:path>
                </a:pathLst>
              </a:custGeom>
              <a:grpFill/>
              <a:ln w="9525">
                <a:noFill/>
              </a:ln>
            </p:spPr>
            <p:txBody>
              <a:bodyPr/>
              <a:lstStyle/>
              <a:p>
                <a:endParaRPr lang="zh-CN" altLang="en-US" sz="2400">
                  <a:cs typeface="+mn-ea"/>
                  <a:sym typeface="+mn-lt"/>
                </a:endParaRPr>
              </a:p>
            </p:txBody>
          </p:sp>
          <p:sp>
            <p:nvSpPr>
              <p:cNvPr id="31749" name="Freeform 22"/>
              <p:cNvSpPr/>
              <p:nvPr/>
            </p:nvSpPr>
            <p:spPr>
              <a:xfrm>
                <a:off x="5070793" y="2640965"/>
                <a:ext cx="109537" cy="109538"/>
              </a:xfrm>
              <a:custGeom>
                <a:avLst/>
                <a:gdLst/>
                <a:ahLst/>
                <a:cxnLst>
                  <a:cxn ang="0">
                    <a:pos x="2147483647" y="2147483647"/>
                  </a:cxn>
                  <a:cxn ang="0">
                    <a:pos x="0" y="2147483647"/>
                  </a:cxn>
                  <a:cxn ang="0">
                    <a:pos x="0" y="2147483647"/>
                  </a:cxn>
                  <a:cxn ang="0">
                    <a:pos x="2147483647" y="2147483647"/>
                  </a:cxn>
                  <a:cxn ang="0">
                    <a:pos x="2147483647" y="2147483647"/>
                  </a:cxn>
                </a:cxnLst>
                <a:rect l="0" t="0" r="0" b="0"/>
                <a:pathLst>
                  <a:path w="68" h="68">
                    <a:moveTo>
                      <a:pt x="49" y="20"/>
                    </a:moveTo>
                    <a:cubicBezTo>
                      <a:pt x="35" y="6"/>
                      <a:pt x="18" y="0"/>
                      <a:pt x="0" y="2"/>
                    </a:cubicBezTo>
                    <a:cubicBezTo>
                      <a:pt x="0" y="68"/>
                      <a:pt x="0" y="68"/>
                      <a:pt x="0" y="68"/>
                    </a:cubicBezTo>
                    <a:cubicBezTo>
                      <a:pt x="66" y="68"/>
                      <a:pt x="66" y="68"/>
                      <a:pt x="66" y="68"/>
                    </a:cubicBezTo>
                    <a:cubicBezTo>
                      <a:pt x="68" y="51"/>
                      <a:pt x="62" y="33"/>
                      <a:pt x="49" y="20"/>
                    </a:cubicBezTo>
                    <a:close/>
                  </a:path>
                </a:pathLst>
              </a:custGeom>
              <a:grpFill/>
              <a:ln w="9525">
                <a:noFill/>
              </a:ln>
            </p:spPr>
            <p:txBody>
              <a:bodyPr/>
              <a:lstStyle/>
              <a:p>
                <a:endParaRPr lang="zh-CN" altLang="en-US" sz="2400">
                  <a:cs typeface="+mn-ea"/>
                  <a:sym typeface="+mn-lt"/>
                </a:endParaRPr>
              </a:p>
            </p:txBody>
          </p:sp>
        </p:grpSp>
      </p:grpSp>
      <p:cxnSp>
        <p:nvCxnSpPr>
          <p:cNvPr id="33" name="直接连接符 3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14">
            <a:extLst>
              <a:ext uri="{FF2B5EF4-FFF2-40B4-BE49-F238E27FC236}">
                <a16:creationId xmlns:a16="http://schemas.microsoft.com/office/drawing/2014/main" id="{82449A54-5200-409D-A4D4-FDC51D56EAF9}"/>
              </a:ext>
            </a:extLst>
          </p:cNvPr>
          <p:cNvGrpSpPr/>
          <p:nvPr/>
        </p:nvGrpSpPr>
        <p:grpSpPr>
          <a:xfrm>
            <a:off x="5332493" y="2253218"/>
            <a:ext cx="1414483" cy="1619124"/>
            <a:chOff x="5379142" y="2991066"/>
            <a:chExt cx="1414667" cy="1619124"/>
          </a:xfrm>
        </p:grpSpPr>
        <p:sp>
          <p:nvSpPr>
            <p:cNvPr id="26" name="Shape 1723">
              <a:extLst>
                <a:ext uri="{FF2B5EF4-FFF2-40B4-BE49-F238E27FC236}">
                  <a16:creationId xmlns:a16="http://schemas.microsoft.com/office/drawing/2014/main" id="{B0DC097D-D220-43FC-949D-21A4A30E79C9}"/>
                </a:ext>
              </a:extLst>
            </p:cNvPr>
            <p:cNvSpPr/>
            <p:nvPr/>
          </p:nvSpPr>
          <p:spPr>
            <a:xfrm rot="18900000">
              <a:off x="5379143" y="2991066"/>
              <a:ext cx="1414666" cy="1414666"/>
            </a:xfrm>
            <a:prstGeom prst="roundRect">
              <a:avLst>
                <a:gd name="adj" fmla="val 15000"/>
              </a:avLst>
            </a:prstGeom>
            <a:solidFill>
              <a:schemeClr val="accent3"/>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27" name="Shape 1726">
              <a:extLst>
                <a:ext uri="{FF2B5EF4-FFF2-40B4-BE49-F238E27FC236}">
                  <a16:creationId xmlns:a16="http://schemas.microsoft.com/office/drawing/2014/main" id="{E39975E9-F054-41CF-AABD-0011FF83DF15}"/>
                </a:ext>
              </a:extLst>
            </p:cNvPr>
            <p:cNvSpPr/>
            <p:nvPr/>
          </p:nvSpPr>
          <p:spPr>
            <a:xfrm rot="18900000">
              <a:off x="5379142" y="3195523"/>
              <a:ext cx="1414666" cy="1414667"/>
            </a:xfrm>
            <a:prstGeom prst="roundRect">
              <a:avLst>
                <a:gd name="adj" fmla="val 15000"/>
              </a:avLst>
            </a:prstGeom>
            <a:solidFill>
              <a:schemeClr val="accent3"/>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31" name="Group 11">
            <a:extLst>
              <a:ext uri="{FF2B5EF4-FFF2-40B4-BE49-F238E27FC236}">
                <a16:creationId xmlns:a16="http://schemas.microsoft.com/office/drawing/2014/main" id="{0F27665A-3B74-4160-8785-EB6D0D70CBBB}"/>
              </a:ext>
            </a:extLst>
          </p:cNvPr>
          <p:cNvGrpSpPr/>
          <p:nvPr/>
        </p:nvGrpSpPr>
        <p:grpSpPr>
          <a:xfrm>
            <a:off x="1680084" y="3446569"/>
            <a:ext cx="1414483" cy="1619124"/>
            <a:chOff x="1743076" y="2991066"/>
            <a:chExt cx="1414666" cy="1619124"/>
          </a:xfrm>
        </p:grpSpPr>
        <p:sp>
          <p:nvSpPr>
            <p:cNvPr id="32" name="Shape 1721">
              <a:extLst>
                <a:ext uri="{FF2B5EF4-FFF2-40B4-BE49-F238E27FC236}">
                  <a16:creationId xmlns:a16="http://schemas.microsoft.com/office/drawing/2014/main" id="{8201C4F1-3D48-4504-917E-293F6E415FAA}"/>
                </a:ext>
              </a:extLst>
            </p:cNvPr>
            <p:cNvSpPr/>
            <p:nvPr/>
          </p:nvSpPr>
          <p:spPr>
            <a:xfrm rot="18900000">
              <a:off x="1743076"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34" name="Shape 1732">
              <a:extLst>
                <a:ext uri="{FF2B5EF4-FFF2-40B4-BE49-F238E27FC236}">
                  <a16:creationId xmlns:a16="http://schemas.microsoft.com/office/drawing/2014/main" id="{2A59F9EB-5252-4128-AB94-C02CBA090F7E}"/>
                </a:ext>
              </a:extLst>
            </p:cNvPr>
            <p:cNvSpPr/>
            <p:nvPr/>
          </p:nvSpPr>
          <p:spPr>
            <a:xfrm rot="18900000">
              <a:off x="1743076" y="3195523"/>
              <a:ext cx="1414666" cy="1414667"/>
            </a:xfrm>
            <a:prstGeom prst="roundRect">
              <a:avLst>
                <a:gd name="adj" fmla="val 15000"/>
              </a:avLst>
            </a:prstGeom>
            <a:solidFill>
              <a:schemeClr val="accent1"/>
            </a:solidFill>
            <a:ln w="508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39" name="Group 16">
            <a:extLst>
              <a:ext uri="{FF2B5EF4-FFF2-40B4-BE49-F238E27FC236}">
                <a16:creationId xmlns:a16="http://schemas.microsoft.com/office/drawing/2014/main" id="{F7E16096-4D31-4210-BAFF-5768E5499475}"/>
              </a:ext>
            </a:extLst>
          </p:cNvPr>
          <p:cNvGrpSpPr/>
          <p:nvPr/>
        </p:nvGrpSpPr>
        <p:grpSpPr>
          <a:xfrm>
            <a:off x="9009229" y="3355702"/>
            <a:ext cx="1414483" cy="1619124"/>
            <a:chOff x="9015209" y="2991066"/>
            <a:chExt cx="1414666" cy="1619124"/>
          </a:xfrm>
        </p:grpSpPr>
        <p:sp>
          <p:nvSpPr>
            <p:cNvPr id="41" name="Shape 1725">
              <a:extLst>
                <a:ext uri="{FF2B5EF4-FFF2-40B4-BE49-F238E27FC236}">
                  <a16:creationId xmlns:a16="http://schemas.microsoft.com/office/drawing/2014/main" id="{D2900358-2AEF-4ECB-8612-EADA615DA87C}"/>
                </a:ext>
              </a:extLst>
            </p:cNvPr>
            <p:cNvSpPr/>
            <p:nvPr/>
          </p:nvSpPr>
          <p:spPr>
            <a:xfrm rot="18900000">
              <a:off x="9015209"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42" name="Shape 1738">
              <a:extLst>
                <a:ext uri="{FF2B5EF4-FFF2-40B4-BE49-F238E27FC236}">
                  <a16:creationId xmlns:a16="http://schemas.microsoft.com/office/drawing/2014/main" id="{74BCBA42-3DE6-43EA-AF4B-D89EC44F57DA}"/>
                </a:ext>
              </a:extLst>
            </p:cNvPr>
            <p:cNvSpPr/>
            <p:nvPr/>
          </p:nvSpPr>
          <p:spPr>
            <a:xfrm rot="18900000">
              <a:off x="9015209" y="3195523"/>
              <a:ext cx="1414666" cy="1414667"/>
            </a:xfrm>
            <a:prstGeom prst="roundRect">
              <a:avLst>
                <a:gd name="adj" fmla="val 15000"/>
              </a:avLst>
            </a:prstGeom>
            <a:solidFill>
              <a:schemeClr val="accent1"/>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sp>
        <p:nvSpPr>
          <p:cNvPr id="43" name="Text Placeholder 4">
            <a:extLst>
              <a:ext uri="{FF2B5EF4-FFF2-40B4-BE49-F238E27FC236}">
                <a16:creationId xmlns:a16="http://schemas.microsoft.com/office/drawing/2014/main" id="{82BF5C79-89EA-45DD-9BC5-977E08E4059B}"/>
              </a:ext>
            </a:extLst>
          </p:cNvPr>
          <p:cNvSpPr txBox="1"/>
          <p:nvPr/>
        </p:nvSpPr>
        <p:spPr>
          <a:xfrm>
            <a:off x="1781994" y="422447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600" b="1" dirty="0">
                <a:solidFill>
                  <a:schemeClr val="bg1"/>
                </a:solidFill>
                <a:latin typeface="微软雅黑" panose="020B0503020204020204" charset="-122"/>
                <a:ea typeface="微软雅黑" panose="020B0503020204020204" charset="-122"/>
              </a:rPr>
              <a:t>Gossip</a:t>
            </a:r>
          </a:p>
          <a:p>
            <a:pPr marL="0" indent="0" algn="ctr">
              <a:buNone/>
            </a:pPr>
            <a:r>
              <a:rPr lang="zh-CN" altLang="en-US" sz="1600" b="1" dirty="0">
                <a:solidFill>
                  <a:schemeClr val="bg1"/>
                </a:solidFill>
                <a:latin typeface="微软雅黑" panose="020B0503020204020204" charset="-122"/>
                <a:ea typeface="微软雅黑" panose="020B0503020204020204" charset="-122"/>
              </a:rPr>
              <a:t>协议</a:t>
            </a:r>
            <a:endParaRPr lang="en-GB" altLang="zh-CN" sz="1600" b="1" dirty="0">
              <a:solidFill>
                <a:schemeClr val="bg1"/>
              </a:solidFill>
              <a:latin typeface="微软雅黑" panose="020B0503020204020204" charset="-122"/>
              <a:ea typeface="微软雅黑" panose="020B0503020204020204" charset="-122"/>
            </a:endParaRPr>
          </a:p>
        </p:txBody>
      </p:sp>
      <p:sp>
        <p:nvSpPr>
          <p:cNvPr id="45" name="Text Placeholder 4">
            <a:extLst>
              <a:ext uri="{FF2B5EF4-FFF2-40B4-BE49-F238E27FC236}">
                <a16:creationId xmlns:a16="http://schemas.microsoft.com/office/drawing/2014/main" id="{044E6DF6-FF6A-4D1E-B768-46C482820695}"/>
              </a:ext>
            </a:extLst>
          </p:cNvPr>
          <p:cNvSpPr txBox="1"/>
          <p:nvPr/>
        </p:nvSpPr>
        <p:spPr>
          <a:xfrm>
            <a:off x="5452966" y="3019763"/>
            <a:ext cx="132738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600" b="1" dirty="0">
                <a:solidFill>
                  <a:schemeClr val="bg1"/>
                </a:solidFill>
                <a:latin typeface="微软雅黑" panose="020B0503020204020204" charset="-122"/>
                <a:ea typeface="微软雅黑" panose="020B0503020204020204" charset="-122"/>
              </a:rPr>
              <a:t>AMQP1.0</a:t>
            </a:r>
            <a:endParaRPr lang="en-GB" altLang="zh-CN" sz="1600" b="1" dirty="0">
              <a:solidFill>
                <a:schemeClr val="bg1"/>
              </a:solidFill>
              <a:latin typeface="微软雅黑" panose="020B0503020204020204" charset="-122"/>
              <a:ea typeface="微软雅黑" panose="020B0503020204020204" charset="-122"/>
            </a:endParaRPr>
          </a:p>
        </p:txBody>
      </p:sp>
      <p:sp>
        <p:nvSpPr>
          <p:cNvPr id="47" name="Text Placeholder 4">
            <a:extLst>
              <a:ext uri="{FF2B5EF4-FFF2-40B4-BE49-F238E27FC236}">
                <a16:creationId xmlns:a16="http://schemas.microsoft.com/office/drawing/2014/main" id="{47FC20E4-5F9F-445E-A298-521D638D82E9}"/>
              </a:ext>
            </a:extLst>
          </p:cNvPr>
          <p:cNvSpPr txBox="1"/>
          <p:nvPr/>
        </p:nvSpPr>
        <p:spPr>
          <a:xfrm>
            <a:off x="8982401" y="4020019"/>
            <a:ext cx="1468137"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600" b="1" dirty="0">
                <a:solidFill>
                  <a:schemeClr val="bg1"/>
                </a:solidFill>
                <a:latin typeface="微软雅黑" panose="020B0503020204020204" charset="-122"/>
                <a:ea typeface="微软雅黑" panose="020B0503020204020204" charset="-122"/>
              </a:rPr>
              <a:t>go-</a:t>
            </a:r>
            <a:r>
              <a:rPr lang="en-US" altLang="zh-CN" sz="1600" b="1" dirty="0" err="1">
                <a:solidFill>
                  <a:schemeClr val="bg1"/>
                </a:solidFill>
                <a:latin typeface="微软雅黑" panose="020B0503020204020204" charset="-122"/>
                <a:ea typeface="微软雅黑" panose="020B0503020204020204" charset="-122"/>
              </a:rPr>
              <a:t>ethereum</a:t>
            </a:r>
            <a:endParaRPr lang="en-US" altLang="zh-CN" sz="1600" b="1" dirty="0">
              <a:solidFill>
                <a:schemeClr val="bg1"/>
              </a:solidFill>
              <a:latin typeface="微软雅黑" panose="020B0503020204020204" charset="-122"/>
              <a:ea typeface="微软雅黑" panose="020B0503020204020204" charset="-122"/>
            </a:endParaRPr>
          </a:p>
          <a:p>
            <a:pPr marL="0" indent="0" algn="ctr">
              <a:buNone/>
            </a:pPr>
            <a:r>
              <a:rPr lang="en-US" altLang="zh-CN" sz="1600" b="1" dirty="0">
                <a:solidFill>
                  <a:schemeClr val="bg1"/>
                </a:solidFill>
                <a:latin typeface="微软雅黑" panose="020B0503020204020204" charset="-122"/>
                <a:ea typeface="微软雅黑" panose="020B0503020204020204" charset="-122"/>
              </a:rPr>
              <a:t>P2P/HTTPS</a:t>
            </a:r>
            <a:endParaRPr lang="en-GB" altLang="zh-CN" sz="1600" b="1" dirty="0">
              <a:solidFill>
                <a:schemeClr val="bg1"/>
              </a:solidFill>
              <a:latin typeface="微软雅黑" panose="020B0503020204020204" charset="-122"/>
              <a:ea typeface="微软雅黑" panose="020B0503020204020204" charset="-122"/>
            </a:endParaRPr>
          </a:p>
        </p:txBody>
      </p:sp>
      <p:sp>
        <p:nvSpPr>
          <p:cNvPr id="50" name="TextBox 62">
            <a:extLst>
              <a:ext uri="{FF2B5EF4-FFF2-40B4-BE49-F238E27FC236}">
                <a16:creationId xmlns:a16="http://schemas.microsoft.com/office/drawing/2014/main" id="{9E7B76F5-4481-4C81-9957-8D7244962C0E}"/>
              </a:ext>
            </a:extLst>
          </p:cNvPr>
          <p:cNvSpPr txBox="1"/>
          <p:nvPr/>
        </p:nvSpPr>
        <p:spPr>
          <a:xfrm>
            <a:off x="827773" y="1209545"/>
            <a:ext cx="2853103" cy="1809726"/>
          </a:xfrm>
          <a:prstGeom prst="rect">
            <a:avLst/>
          </a:prstGeom>
          <a:noFill/>
        </p:spPr>
        <p:txBody>
          <a:bodyPr wrap="square" lIns="0" tIns="0" rIns="0" bIns="0" rtlCol="0">
            <a:spAutoFit/>
          </a:bodyPr>
          <a:lstStyle/>
          <a:p>
            <a:pPr algn="just">
              <a:lnSpc>
                <a:spcPct val="120000"/>
              </a:lnSpc>
            </a:pPr>
            <a:r>
              <a:rPr lang="en-US" altLang="zh-CN" sz="1400" dirty="0">
                <a:latin typeface="微软雅黑" panose="020B0503020204020204" charset="-122"/>
                <a:ea typeface="微软雅黑" panose="020B0503020204020204" charset="-122"/>
              </a:rPr>
              <a:t>    Gossip</a:t>
            </a:r>
            <a:r>
              <a:rPr lang="zh-CN" altLang="en-US" sz="1400" dirty="0">
                <a:latin typeface="微软雅黑" panose="020B0503020204020204" charset="-122"/>
                <a:ea typeface="微软雅黑" panose="020B0503020204020204" charset="-122"/>
              </a:rPr>
              <a:t>协议的去中心化、可容错、最终一致性等特性非常适合于区块链网络，相对于全网广播协议，随机选取节点广播消息的 </a:t>
            </a:r>
            <a:r>
              <a:rPr lang="en-US" altLang="zh-CN" sz="1400" dirty="0">
                <a:latin typeface="微软雅黑" panose="020B0503020204020204" charset="-122"/>
                <a:ea typeface="微软雅黑" panose="020B0503020204020204" charset="-122"/>
              </a:rPr>
              <a:t>Goosip </a:t>
            </a:r>
            <a:r>
              <a:rPr lang="zh-CN" altLang="en-US" sz="1400" dirty="0">
                <a:latin typeface="微软雅黑" panose="020B0503020204020204" charset="-122"/>
                <a:ea typeface="微软雅黑" panose="020B0503020204020204" charset="-122"/>
              </a:rPr>
              <a:t>协议</a:t>
            </a:r>
            <a:r>
              <a:rPr lang="zh-CN" altLang="en-US" sz="1400" b="1" dirty="0">
                <a:latin typeface="微软雅黑" panose="020B0503020204020204" charset="-122"/>
                <a:ea typeface="微软雅黑" panose="020B0503020204020204" charset="-122"/>
              </a:rPr>
              <a:t>减少了网络负载和攻击面。</a:t>
            </a:r>
            <a:r>
              <a:rPr lang="en-US" altLang="zh-CN" sz="1400" dirty="0">
                <a:latin typeface="微软雅黑" panose="020B0503020204020204" charset="-122"/>
                <a:ea typeface="微软雅黑" panose="020B0503020204020204" charset="-122"/>
              </a:rPr>
              <a:t>Fabric </a:t>
            </a:r>
            <a:r>
              <a:rPr lang="zh-CN" altLang="en-US" sz="1400" dirty="0">
                <a:latin typeface="微软雅黑" panose="020B0503020204020204" charset="-122"/>
                <a:ea typeface="微软雅黑" panose="020B0503020204020204" charset="-122"/>
              </a:rPr>
              <a:t>网络采用 </a:t>
            </a:r>
            <a:r>
              <a:rPr lang="en-US" altLang="zh-CN" sz="1400" dirty="0">
                <a:latin typeface="微软雅黑" panose="020B0503020204020204" charset="-122"/>
                <a:ea typeface="微软雅黑" panose="020B0503020204020204" charset="-122"/>
              </a:rPr>
              <a:t>Gossip </a:t>
            </a:r>
            <a:r>
              <a:rPr lang="zh-CN" altLang="en-US" sz="1400" dirty="0">
                <a:latin typeface="微软雅黑" panose="020B0503020204020204" charset="-122"/>
                <a:ea typeface="微软雅黑" panose="020B0503020204020204" charset="-122"/>
              </a:rPr>
              <a:t>协议保证了节点间</a:t>
            </a:r>
            <a:r>
              <a:rPr lang="zh-CN" altLang="en-US" sz="1400" b="1" dirty="0">
                <a:latin typeface="微软雅黑" panose="020B0503020204020204" charset="-122"/>
                <a:ea typeface="微软雅黑" panose="020B0503020204020204" charset="-122"/>
              </a:rPr>
              <a:t>传输消息的一致性。</a:t>
            </a:r>
            <a:endParaRPr lang="en-US" altLang="zh-CN" sz="1400" b="1" dirty="0">
              <a:latin typeface="微软雅黑" panose="020B0503020204020204" charset="-122"/>
              <a:ea typeface="微软雅黑" panose="020B0503020204020204" charset="-122"/>
            </a:endParaRPr>
          </a:p>
        </p:txBody>
      </p:sp>
      <p:sp>
        <p:nvSpPr>
          <p:cNvPr id="53" name="TextBox 64">
            <a:extLst>
              <a:ext uri="{FF2B5EF4-FFF2-40B4-BE49-F238E27FC236}">
                <a16:creationId xmlns:a16="http://schemas.microsoft.com/office/drawing/2014/main" id="{2F209D50-71CE-416D-822F-BDB74DE91F0C}"/>
              </a:ext>
            </a:extLst>
          </p:cNvPr>
          <p:cNvSpPr txBox="1"/>
          <p:nvPr/>
        </p:nvSpPr>
        <p:spPr>
          <a:xfrm>
            <a:off x="4427620" y="4369721"/>
            <a:ext cx="3070459" cy="1551194"/>
          </a:xfrm>
          <a:prstGeom prst="rect">
            <a:avLst/>
          </a:prstGeom>
          <a:noFill/>
        </p:spPr>
        <p:txBody>
          <a:bodyPr wrap="square" lIns="0" tIns="0" rIns="0" bIns="0" rtlCol="0">
            <a:spAutoFit/>
          </a:bodyPr>
          <a:lstStyle/>
          <a:p>
            <a:pPr algn="just">
              <a:lnSpc>
                <a:spcPct val="120000"/>
              </a:lnSpc>
            </a:pPr>
            <a:r>
              <a:rPr lang="zh-CN" altLang="en-US" sz="1400" dirty="0"/>
              <a:t>    为了保证交易数据仅对相关参与者可见，</a:t>
            </a:r>
            <a:r>
              <a:rPr lang="en-US" altLang="zh-CN" sz="1400" dirty="0"/>
              <a:t>Corda </a:t>
            </a:r>
            <a:r>
              <a:rPr lang="zh-CN" altLang="en-US" sz="1400" dirty="0"/>
              <a:t>没有使用类似 </a:t>
            </a:r>
            <a:r>
              <a:rPr lang="en-US" altLang="zh-CN" sz="1400" dirty="0"/>
              <a:t>Gossip </a:t>
            </a:r>
            <a:r>
              <a:rPr lang="zh-CN" altLang="en-US" sz="1400" dirty="0"/>
              <a:t>协议的广播通信，</a:t>
            </a:r>
            <a:r>
              <a:rPr lang="zh-CN" altLang="en-US" sz="1400" b="1" dirty="0"/>
              <a:t>而是基于</a:t>
            </a:r>
            <a:r>
              <a:rPr lang="en-US" altLang="zh-CN" sz="1400" b="1" dirty="0"/>
              <a:t>AMQP1.0</a:t>
            </a:r>
            <a:r>
              <a:rPr lang="zh-CN" altLang="en-US" sz="1400" b="1" dirty="0"/>
              <a:t>协议实现了点对点的直接通信。</a:t>
            </a:r>
            <a:r>
              <a:rPr lang="en-US" altLang="zh-CN" sz="1400" dirty="0"/>
              <a:t>AMQP1.0 </a:t>
            </a:r>
            <a:r>
              <a:rPr lang="zh-CN" altLang="en-US" sz="1400" dirty="0"/>
              <a:t>协议报文是二进制的，相对于</a:t>
            </a:r>
            <a:r>
              <a:rPr lang="en-US" altLang="zh-CN" sz="1400" dirty="0"/>
              <a:t>REST</a:t>
            </a:r>
            <a:r>
              <a:rPr lang="zh-CN" altLang="en-US" sz="1400" dirty="0"/>
              <a:t>的文本格式报文，</a:t>
            </a:r>
            <a:r>
              <a:rPr lang="zh-CN" altLang="en-US" sz="1400" b="1" dirty="0"/>
              <a:t>其传输效率更高。</a:t>
            </a:r>
            <a:endParaRPr lang="en-US" altLang="zh-CN" sz="1400" b="1" dirty="0">
              <a:solidFill>
                <a:schemeClr val="tx1">
                  <a:lumMod val="50000"/>
                  <a:lumOff val="50000"/>
                </a:schemeClr>
              </a:solidFill>
              <a:latin typeface="微软雅黑" panose="020B0503020204020204" charset="-122"/>
              <a:ea typeface="微软雅黑" panose="020B0503020204020204" charset="-122"/>
            </a:endParaRPr>
          </a:p>
        </p:txBody>
      </p:sp>
      <p:sp>
        <p:nvSpPr>
          <p:cNvPr id="55" name="TextBox 66">
            <a:extLst>
              <a:ext uri="{FF2B5EF4-FFF2-40B4-BE49-F238E27FC236}">
                <a16:creationId xmlns:a16="http://schemas.microsoft.com/office/drawing/2014/main" id="{4E571031-798F-44BF-AAF9-8B0E32E683D1}"/>
              </a:ext>
            </a:extLst>
          </p:cNvPr>
          <p:cNvSpPr txBox="1"/>
          <p:nvPr/>
        </p:nvSpPr>
        <p:spPr>
          <a:xfrm>
            <a:off x="8511126" y="1209545"/>
            <a:ext cx="2596428" cy="1809726"/>
          </a:xfrm>
          <a:prstGeom prst="rect">
            <a:avLst/>
          </a:prstGeom>
          <a:noFill/>
        </p:spPr>
        <p:txBody>
          <a:bodyPr wrap="square" lIns="0" tIns="0" rIns="0" bIns="0" rtlCol="0">
            <a:spAutoFit/>
          </a:bodyPr>
          <a:lstStyle/>
          <a:p>
            <a:pPr algn="just">
              <a:lnSpc>
                <a:spcPct val="120000"/>
              </a:lnSpc>
            </a:pPr>
            <a:r>
              <a:rPr lang="en-US" altLang="zh-CN" sz="1400" dirty="0"/>
              <a:t>    Quorum</a:t>
            </a:r>
            <a:r>
              <a:rPr lang="zh-CN" altLang="en-US" sz="1400" dirty="0"/>
              <a:t>采用</a:t>
            </a:r>
            <a:r>
              <a:rPr lang="en-US" altLang="zh-CN" sz="1400" dirty="0"/>
              <a:t>go-</a:t>
            </a:r>
            <a:r>
              <a:rPr lang="en-US" altLang="zh-CN" sz="1400" dirty="0" err="1"/>
              <a:t>ethereum</a:t>
            </a:r>
            <a:r>
              <a:rPr lang="en-US" altLang="zh-CN" sz="1400" dirty="0"/>
              <a:t> </a:t>
            </a:r>
            <a:r>
              <a:rPr lang="zh-CN" altLang="en-US" sz="1400" dirty="0"/>
              <a:t>的 </a:t>
            </a:r>
            <a:r>
              <a:rPr lang="en-US" altLang="zh-CN" sz="1400" dirty="0"/>
              <a:t>P2P </a:t>
            </a:r>
            <a:r>
              <a:rPr lang="zh-CN" altLang="en-US" sz="1400" dirty="0"/>
              <a:t>传输层在 </a:t>
            </a:r>
            <a:r>
              <a:rPr lang="en-US" altLang="zh-CN" sz="1400" dirty="0"/>
              <a:t>Quorum </a:t>
            </a:r>
            <a:r>
              <a:rPr lang="zh-CN" altLang="en-US" sz="1400" dirty="0"/>
              <a:t>节点间传播公有交易；</a:t>
            </a:r>
            <a:r>
              <a:rPr lang="en-US" altLang="zh-CN" sz="1400" b="1" dirty="0"/>
              <a:t>Quorum </a:t>
            </a:r>
            <a:r>
              <a:rPr lang="zh-CN" altLang="en-US" sz="1400" b="1" dirty="0"/>
              <a:t>在私有交易中指明了接收者的公钥，</a:t>
            </a:r>
            <a:r>
              <a:rPr lang="zh-CN" altLang="en-US" sz="1400" dirty="0"/>
              <a:t>所以</a:t>
            </a:r>
            <a:r>
              <a:rPr lang="en-US" altLang="zh-CN" sz="1400" dirty="0"/>
              <a:t>Constellation</a:t>
            </a:r>
            <a:r>
              <a:rPr lang="zh-CN" altLang="en-US" sz="1400" dirty="0"/>
              <a:t>直接将私有交易经</a:t>
            </a:r>
            <a:r>
              <a:rPr lang="en-US" altLang="zh-CN" sz="1400" dirty="0"/>
              <a:t>HTTPS</a:t>
            </a:r>
            <a:r>
              <a:rPr lang="zh-CN" altLang="en-US" sz="1400" dirty="0"/>
              <a:t>发送至接收者的 </a:t>
            </a:r>
            <a:r>
              <a:rPr lang="en-US" altLang="zh-CN" sz="1400" dirty="0"/>
              <a:t>Constellation</a:t>
            </a:r>
            <a:r>
              <a:rPr lang="zh-CN" altLang="en-US" sz="1400" dirty="0"/>
              <a:t>。</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cxnSp>
        <p:nvCxnSpPr>
          <p:cNvPr id="59" name="直接连接符 58">
            <a:extLst>
              <a:ext uri="{FF2B5EF4-FFF2-40B4-BE49-F238E27FC236}">
                <a16:creationId xmlns:a16="http://schemas.microsoft.com/office/drawing/2014/main" id="{C04DA797-F9F8-4EEE-9F7A-F8BED9F397DF}"/>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0" name="文本框 15">
            <a:extLst>
              <a:ext uri="{FF2B5EF4-FFF2-40B4-BE49-F238E27FC236}">
                <a16:creationId xmlns:a16="http://schemas.microsoft.com/office/drawing/2014/main" id="{36776257-24F1-48B4-8C4F-9765DFA93EFB}"/>
              </a:ext>
            </a:extLst>
          </p:cNvPr>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3.2 </a:t>
            </a:r>
            <a:r>
              <a:rPr lang="zh-CN" altLang="en-US" sz="2267" b="1" dirty="0">
                <a:solidFill>
                  <a:srgbClr val="1B4367"/>
                </a:solidFill>
                <a:cs typeface="+mn-ea"/>
                <a:sym typeface="+mn-lt"/>
              </a:rPr>
              <a:t>网络协议</a:t>
            </a:r>
          </a:p>
        </p:txBody>
      </p:sp>
    </p:spTree>
    <p:extLst>
      <p:ext uri="{BB962C8B-B14F-4D97-AF65-F5344CB8AC3E}">
        <p14:creationId xmlns:p14="http://schemas.microsoft.com/office/powerpoint/2010/main" val="188522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5092847" y="1452078"/>
            <a:ext cx="2000037" cy="2000037"/>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3" name="文本框 11"/>
          <p:cNvSpPr txBox="1"/>
          <p:nvPr/>
        </p:nvSpPr>
        <p:spPr>
          <a:xfrm>
            <a:off x="3311691" y="3613009"/>
            <a:ext cx="5562349" cy="789896"/>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4533" b="1" i="0" u="none" strike="noStrike" kern="1200" cap="none" spc="0" normalizeH="0" baseline="0" noProof="0" dirty="0">
                <a:ln>
                  <a:noFill/>
                </a:ln>
                <a:solidFill>
                  <a:srgbClr val="1B4367"/>
                </a:solidFill>
                <a:effectLst/>
                <a:uLnTx/>
                <a:uFillTx/>
                <a:latin typeface="微软雅黑"/>
                <a:ea typeface="微软雅黑"/>
                <a:cs typeface="+mn-ea"/>
                <a:sym typeface="+mn-lt"/>
              </a:rPr>
              <a:t>共识机制</a:t>
            </a:r>
          </a:p>
        </p:txBody>
      </p:sp>
      <p:sp>
        <p:nvSpPr>
          <p:cNvPr id="105" name="文本框 11"/>
          <p:cNvSpPr txBox="1"/>
          <p:nvPr/>
        </p:nvSpPr>
        <p:spPr>
          <a:xfrm>
            <a:off x="4951302" y="2100057"/>
            <a:ext cx="2310525" cy="108767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微软雅黑"/>
                <a:ea typeface="微软雅黑"/>
                <a:cs typeface="+mn-ea"/>
                <a:sym typeface="+mn-lt"/>
              </a:rPr>
              <a:t>04</a:t>
            </a:r>
            <a:endParaRPr kumimoji="0" lang="zh-CN" altLang="en-US" sz="7200" b="0" i="0" u="none" strike="noStrike" kern="1200" cap="none" spc="0" normalizeH="0" baseline="0" noProof="0" dirty="0">
              <a:ln>
                <a:noFill/>
              </a:ln>
              <a:solidFill>
                <a:prstClr val="white"/>
              </a:solidFill>
              <a:effectLst/>
              <a:uLnTx/>
              <a:uFillTx/>
              <a:latin typeface="微软雅黑"/>
              <a:ea typeface="微软雅黑"/>
              <a:cs typeface="+mn-ea"/>
              <a:sym typeface="+mn-lt"/>
            </a:endParaRPr>
          </a:p>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a:ea typeface="微软雅黑"/>
                <a:cs typeface="+mn-ea"/>
                <a:sym typeface="+mn-lt"/>
              </a:rPr>
              <a:t>PART </a:t>
            </a:r>
          </a:p>
        </p:txBody>
      </p:sp>
    </p:spTree>
    <p:extLst>
      <p:ext uri="{BB962C8B-B14F-4D97-AF65-F5344CB8AC3E}">
        <p14:creationId xmlns:p14="http://schemas.microsoft.com/office/powerpoint/2010/main" val="240155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id="{5DBDECA6-52AC-4334-9049-418EE2DDB2E8}"/>
              </a:ext>
            </a:extLst>
          </p:cNvPr>
          <p:cNvGrpSpPr>
            <a:grpSpLocks noChangeAspect="1"/>
          </p:cNvGrpSpPr>
          <p:nvPr/>
        </p:nvGrpSpPr>
        <p:grpSpPr>
          <a:xfrm rot="4351113">
            <a:off x="6189663" y="2062478"/>
            <a:ext cx="4463045" cy="2784256"/>
            <a:chOff x="940378" y="1579484"/>
            <a:chExt cx="7056438" cy="4402137"/>
          </a:xfrm>
        </p:grpSpPr>
        <p:sp>
          <p:nvSpPr>
            <p:cNvPr id="21" name="Freeform 673">
              <a:extLst>
                <a:ext uri="{FF2B5EF4-FFF2-40B4-BE49-F238E27FC236}">
                  <a16:creationId xmlns:a16="http://schemas.microsoft.com/office/drawing/2014/main" id="{ED83974E-BB3B-4EE4-8960-130EF7547FA9}"/>
                </a:ext>
              </a:extLst>
            </p:cNvPr>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pPr>
              <a:endParaRPr kumimoji="1" lang="zh-CN" altLang="en-US" sz="853">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675">
              <a:extLst>
                <a:ext uri="{FF2B5EF4-FFF2-40B4-BE49-F238E27FC236}">
                  <a16:creationId xmlns:a16="http://schemas.microsoft.com/office/drawing/2014/main" id="{F5A5CCF5-188E-4729-805A-E7C4E315327D}"/>
                </a:ext>
              </a:extLst>
            </p:cNvPr>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pPr>
              <a:endParaRPr kumimoji="1" lang="zh-CN" altLang="en-US" sz="853">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Oval 676">
              <a:extLst>
                <a:ext uri="{FF2B5EF4-FFF2-40B4-BE49-F238E27FC236}">
                  <a16:creationId xmlns:a16="http://schemas.microsoft.com/office/drawing/2014/main" id="{3A97E4E0-D0ED-4BC6-B1FC-A3EDBA881328}"/>
                </a:ext>
              </a:extLst>
            </p:cNvPr>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pPr>
              <a:endParaRPr kumimoji="1" lang="ko-KR" altLang="en-US" sz="853">
                <a:solidFill>
                  <a:schemeClr val="bg1">
                    <a:lumMod val="65000"/>
                  </a:schemeClr>
                </a:solidFill>
                <a:latin typeface="Arial" panose="020B0604020202020204" pitchFamily="34" charset="0"/>
                <a:cs typeface="+mn-ea"/>
                <a:sym typeface="Arial" panose="020B0604020202020204" pitchFamily="34" charset="0"/>
              </a:endParaRPr>
            </a:p>
          </p:txBody>
        </p:sp>
        <p:sp>
          <p:nvSpPr>
            <p:cNvPr id="24" name="Oval 677">
              <a:extLst>
                <a:ext uri="{FF2B5EF4-FFF2-40B4-BE49-F238E27FC236}">
                  <a16:creationId xmlns:a16="http://schemas.microsoft.com/office/drawing/2014/main" id="{BBDCB235-F979-4021-B707-34CC8BC8B3CB}"/>
                </a:ext>
              </a:extLst>
            </p:cNvPr>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pPr>
              <a:endParaRPr kumimoji="1" lang="ko-KR" altLang="en-US" sz="853" dirty="0">
                <a:solidFill>
                  <a:schemeClr val="bg1">
                    <a:lumMod val="65000"/>
                  </a:schemeClr>
                </a:solidFill>
                <a:latin typeface="Arial" panose="020B0604020202020204" pitchFamily="34" charset="0"/>
                <a:cs typeface="+mn-ea"/>
                <a:sym typeface="Arial" panose="020B0604020202020204" pitchFamily="34" charset="0"/>
              </a:endParaRPr>
            </a:p>
          </p:txBody>
        </p:sp>
        <p:sp>
          <p:nvSpPr>
            <p:cNvPr id="28" name="Freeform 679">
              <a:extLst>
                <a:ext uri="{FF2B5EF4-FFF2-40B4-BE49-F238E27FC236}">
                  <a16:creationId xmlns:a16="http://schemas.microsoft.com/office/drawing/2014/main" id="{6624659D-E0C7-4367-8B1D-97D6CB13AA6C}"/>
                </a:ext>
              </a:extLst>
            </p:cNvPr>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pPr>
              <a:endParaRPr kumimoji="1" lang="zh-CN" altLang="en-US" sz="853">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Oval 680">
              <a:extLst>
                <a:ext uri="{FF2B5EF4-FFF2-40B4-BE49-F238E27FC236}">
                  <a16:creationId xmlns:a16="http://schemas.microsoft.com/office/drawing/2014/main" id="{FBC003E1-3F77-47C9-8169-4F7FEF402D88}"/>
                </a:ext>
              </a:extLst>
            </p:cNvPr>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pPr>
              <a:endParaRPr kumimoji="1" lang="ko-KR" altLang="en-US" sz="853">
                <a:solidFill>
                  <a:schemeClr val="bg1">
                    <a:lumMod val="65000"/>
                  </a:schemeClr>
                </a:solidFill>
                <a:latin typeface="Arial" panose="020B0604020202020204" pitchFamily="34" charset="0"/>
                <a:cs typeface="+mn-ea"/>
                <a:sym typeface="Arial" panose="020B0604020202020204" pitchFamily="34" charset="0"/>
              </a:endParaRPr>
            </a:p>
          </p:txBody>
        </p:sp>
      </p:grpSp>
      <p:grpSp>
        <p:nvGrpSpPr>
          <p:cNvPr id="38" name="Group 17">
            <a:extLst>
              <a:ext uri="{FF2B5EF4-FFF2-40B4-BE49-F238E27FC236}">
                <a16:creationId xmlns:a16="http://schemas.microsoft.com/office/drawing/2014/main" id="{D807288F-5A71-4185-82D6-AD59196B36BB}"/>
              </a:ext>
            </a:extLst>
          </p:cNvPr>
          <p:cNvGrpSpPr/>
          <p:nvPr/>
        </p:nvGrpSpPr>
        <p:grpSpPr>
          <a:xfrm>
            <a:off x="8032972" y="4879971"/>
            <a:ext cx="414060" cy="414060"/>
            <a:chOff x="5607370" y="3562829"/>
            <a:chExt cx="587140" cy="587140"/>
          </a:xfrm>
          <a:solidFill>
            <a:schemeClr val="bg1"/>
          </a:solidFill>
        </p:grpSpPr>
        <p:sp>
          <p:nvSpPr>
            <p:cNvPr id="40" name="Freeform 15">
              <a:extLst>
                <a:ext uri="{FF2B5EF4-FFF2-40B4-BE49-F238E27FC236}">
                  <a16:creationId xmlns:a16="http://schemas.microsoft.com/office/drawing/2014/main" id="{77576EB3-0E33-446C-ADD2-AD83BB47B42D}"/>
                </a:ext>
              </a:extLst>
            </p:cNvPr>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3">
              <a:extLst>
                <a:ext uri="{FF2B5EF4-FFF2-40B4-BE49-F238E27FC236}">
                  <a16:creationId xmlns:a16="http://schemas.microsoft.com/office/drawing/2014/main" id="{C5893F9C-C9C0-4A35-9297-83EA16F670DF}"/>
                </a:ext>
              </a:extLst>
            </p:cNvPr>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6" name="Group 20">
            <a:extLst>
              <a:ext uri="{FF2B5EF4-FFF2-40B4-BE49-F238E27FC236}">
                <a16:creationId xmlns:a16="http://schemas.microsoft.com/office/drawing/2014/main" id="{CFA48440-B2A6-45EF-839B-4D203FAC430B}"/>
              </a:ext>
            </a:extLst>
          </p:cNvPr>
          <p:cNvGrpSpPr/>
          <p:nvPr/>
        </p:nvGrpSpPr>
        <p:grpSpPr>
          <a:xfrm>
            <a:off x="8008640" y="1896928"/>
            <a:ext cx="594719" cy="594719"/>
            <a:chOff x="6665323" y="3562825"/>
            <a:chExt cx="587140" cy="587140"/>
          </a:xfrm>
          <a:solidFill>
            <a:schemeClr val="bg1"/>
          </a:solidFill>
        </p:grpSpPr>
        <p:sp>
          <p:nvSpPr>
            <p:cNvPr id="48" name="Freeform 19">
              <a:extLst>
                <a:ext uri="{FF2B5EF4-FFF2-40B4-BE49-F238E27FC236}">
                  <a16:creationId xmlns:a16="http://schemas.microsoft.com/office/drawing/2014/main" id="{8681E96B-9871-4C71-8975-9DF4AE51426D}"/>
                </a:ext>
              </a:extLst>
            </p:cNvPr>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3">
              <a:extLst>
                <a:ext uri="{FF2B5EF4-FFF2-40B4-BE49-F238E27FC236}">
                  <a16:creationId xmlns:a16="http://schemas.microsoft.com/office/drawing/2014/main" id="{6E571B73-DB16-4560-84DC-19F9768C29A9}"/>
                </a:ext>
              </a:extLst>
            </p:cNvPr>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23">
            <a:extLst>
              <a:ext uri="{FF2B5EF4-FFF2-40B4-BE49-F238E27FC236}">
                <a16:creationId xmlns:a16="http://schemas.microsoft.com/office/drawing/2014/main" id="{FAF5DDFF-A36F-41CB-BCBB-36BDC468642B}"/>
              </a:ext>
            </a:extLst>
          </p:cNvPr>
          <p:cNvGrpSpPr/>
          <p:nvPr/>
        </p:nvGrpSpPr>
        <p:grpSpPr>
          <a:xfrm>
            <a:off x="8913800" y="3712783"/>
            <a:ext cx="414060" cy="414060"/>
            <a:chOff x="7740352" y="3562825"/>
            <a:chExt cx="587140" cy="587140"/>
          </a:xfrm>
          <a:solidFill>
            <a:schemeClr val="bg1"/>
          </a:solidFill>
        </p:grpSpPr>
        <p:sp>
          <p:nvSpPr>
            <p:cNvPr id="52" name="Freeform 24">
              <a:extLst>
                <a:ext uri="{FF2B5EF4-FFF2-40B4-BE49-F238E27FC236}">
                  <a16:creationId xmlns:a16="http://schemas.microsoft.com/office/drawing/2014/main" id="{B4527468-FD89-4618-B868-948F02985477}"/>
                </a:ext>
              </a:extLst>
            </p:cNvPr>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7">
              <a:extLst>
                <a:ext uri="{FF2B5EF4-FFF2-40B4-BE49-F238E27FC236}">
                  <a16:creationId xmlns:a16="http://schemas.microsoft.com/office/drawing/2014/main" id="{A95BF934-AE61-4B1A-98BC-E662546A3383}"/>
                </a:ext>
              </a:extLst>
            </p:cNvPr>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6" name="Content Placeholder 2">
            <a:extLst>
              <a:ext uri="{FF2B5EF4-FFF2-40B4-BE49-F238E27FC236}">
                <a16:creationId xmlns:a16="http://schemas.microsoft.com/office/drawing/2014/main" id="{D2B76609-28D4-4868-9076-D5703ACD34DA}"/>
              </a:ext>
            </a:extLst>
          </p:cNvPr>
          <p:cNvSpPr txBox="1">
            <a:spLocks/>
          </p:cNvSpPr>
          <p:nvPr/>
        </p:nvSpPr>
        <p:spPr>
          <a:xfrm>
            <a:off x="847023" y="1896928"/>
            <a:ext cx="5072513" cy="4487716"/>
          </a:xfrm>
          <a:prstGeom prst="rect">
            <a:avLst/>
          </a:prstGeom>
        </p:spPr>
        <p:txBody>
          <a:bodyPr vert="horz" lIns="100014" tIns="50006" rIns="100014" bIns="5000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buNone/>
              <a:defRPr/>
            </a:pPr>
            <a:r>
              <a:rPr lang="zh-CN" altLang="en-US" sz="1800" dirty="0">
                <a:solidFill>
                  <a:schemeClr val="tx1"/>
                </a:solidFill>
              </a:rPr>
              <a:t>    传统的区块链节点既需要执行共识协议又需要执行智能合约。</a:t>
            </a:r>
            <a:r>
              <a:rPr lang="en-US" altLang="zh-CN" sz="1800" b="1" dirty="0">
                <a:solidFill>
                  <a:schemeClr val="tx1"/>
                </a:solidFill>
              </a:rPr>
              <a:t>Fabric</a:t>
            </a:r>
            <a:r>
              <a:rPr lang="zh-CN" altLang="en-US" sz="1800" b="1" dirty="0">
                <a:solidFill>
                  <a:schemeClr val="tx1"/>
                </a:solidFill>
              </a:rPr>
              <a:t>采用了合约执行、共识排序、验证写入相互解耦的系统架构，保证了各功能节点独立地进行扩展。</a:t>
            </a:r>
            <a:r>
              <a:rPr lang="zh-CN" altLang="en-US" sz="1800" dirty="0">
                <a:solidFill>
                  <a:schemeClr val="tx1"/>
                </a:solidFill>
              </a:rPr>
              <a:t>因为共识服务不用执行交易和存储交易，即无需关心交易的具体内容，</a:t>
            </a:r>
            <a:r>
              <a:rPr lang="zh-CN" altLang="en-US" sz="1800" b="1" dirty="0">
                <a:solidFill>
                  <a:schemeClr val="tx1"/>
                </a:solidFill>
              </a:rPr>
              <a:t>因而无状态的共识服务更易插件化。</a:t>
            </a:r>
            <a:r>
              <a:rPr lang="en-US" altLang="zh-CN" sz="1800" dirty="0">
                <a:solidFill>
                  <a:schemeClr val="tx1"/>
                </a:solidFill>
              </a:rPr>
              <a:t>Fabric</a:t>
            </a:r>
            <a:r>
              <a:rPr lang="zh-CN" altLang="en-US" sz="1800" dirty="0">
                <a:solidFill>
                  <a:schemeClr val="tx1"/>
                </a:solidFill>
              </a:rPr>
              <a:t>提供了开发者使用的</a:t>
            </a:r>
            <a:r>
              <a:rPr lang="en-US" altLang="zh-CN" sz="1800" dirty="0">
                <a:solidFill>
                  <a:schemeClr val="tx1"/>
                </a:solidFill>
              </a:rPr>
              <a:t>Solo</a:t>
            </a:r>
            <a:r>
              <a:rPr lang="zh-CN" altLang="en-US" sz="1800" dirty="0">
                <a:solidFill>
                  <a:schemeClr val="tx1"/>
                </a:solidFill>
              </a:rPr>
              <a:t>、高吞吐量的</a:t>
            </a:r>
            <a:r>
              <a:rPr lang="en-US" altLang="zh-CN" sz="1800" dirty="0">
                <a:solidFill>
                  <a:schemeClr val="tx1"/>
                </a:solidFill>
              </a:rPr>
              <a:t>Kafka</a:t>
            </a:r>
            <a:r>
              <a:rPr lang="zh-CN" altLang="en-US" sz="1800" dirty="0">
                <a:solidFill>
                  <a:schemeClr val="tx1"/>
                </a:solidFill>
              </a:rPr>
              <a:t>和基于 </a:t>
            </a:r>
            <a:r>
              <a:rPr lang="en-US" altLang="zh-CN" sz="1800" dirty="0">
                <a:solidFill>
                  <a:schemeClr val="tx1"/>
                </a:solidFill>
              </a:rPr>
              <a:t>PBFT</a:t>
            </a:r>
            <a:r>
              <a:rPr lang="zh-CN" altLang="en-US" sz="1800" dirty="0">
                <a:solidFill>
                  <a:schemeClr val="tx1"/>
                </a:solidFill>
              </a:rPr>
              <a:t>的</a:t>
            </a:r>
            <a:r>
              <a:rPr lang="en-US" altLang="zh-CN" sz="1800" dirty="0">
                <a:solidFill>
                  <a:schemeClr val="tx1"/>
                </a:solidFill>
              </a:rPr>
              <a:t>BFT-</a:t>
            </a:r>
            <a:r>
              <a:rPr lang="en-US" altLang="zh-CN" sz="1800" dirty="0" err="1">
                <a:solidFill>
                  <a:schemeClr val="tx1"/>
                </a:solidFill>
              </a:rPr>
              <a:t>SmaRt</a:t>
            </a:r>
            <a:r>
              <a:rPr lang="en-US" altLang="zh-CN" sz="1800" dirty="0">
                <a:solidFill>
                  <a:schemeClr val="tx1"/>
                </a:solidFill>
              </a:rPr>
              <a:t> </a:t>
            </a:r>
            <a:r>
              <a:rPr lang="zh-CN" altLang="en-US" sz="1800" dirty="0">
                <a:solidFill>
                  <a:schemeClr val="tx1"/>
                </a:solidFill>
              </a:rPr>
              <a:t>这</a:t>
            </a:r>
            <a:r>
              <a:rPr lang="en-US" altLang="zh-CN" sz="1800" dirty="0">
                <a:solidFill>
                  <a:schemeClr val="tx1"/>
                </a:solidFill>
              </a:rPr>
              <a:t>3</a:t>
            </a:r>
            <a:r>
              <a:rPr lang="zh-CN" altLang="en-US" sz="1800" dirty="0">
                <a:solidFill>
                  <a:schemeClr val="tx1"/>
                </a:solidFill>
              </a:rPr>
              <a:t>种共识服务。</a:t>
            </a:r>
            <a:endParaRPr lang="en-US" alt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4" name="直接连接符 63">
            <a:extLst>
              <a:ext uri="{FF2B5EF4-FFF2-40B4-BE49-F238E27FC236}">
                <a16:creationId xmlns:a16="http://schemas.microsoft.com/office/drawing/2014/main" id="{9CAEE578-E97F-4DC6-B2B5-9B89018A9592}"/>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5" name="文本框 15">
            <a:extLst>
              <a:ext uri="{FF2B5EF4-FFF2-40B4-BE49-F238E27FC236}">
                <a16:creationId xmlns:a16="http://schemas.microsoft.com/office/drawing/2014/main" id="{8AF46E84-4F78-438E-81D2-7D91BDCD96BD}"/>
              </a:ext>
            </a:extLst>
          </p:cNvPr>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4.1 Fabric</a:t>
            </a:r>
            <a:endParaRPr lang="zh-CN" altLang="en-US" sz="2267" b="1" dirty="0">
              <a:solidFill>
                <a:srgbClr val="1B4367"/>
              </a:solidFill>
              <a:cs typeface="+mn-ea"/>
              <a:sym typeface="+mn-lt"/>
            </a:endParaRPr>
          </a:p>
        </p:txBody>
      </p:sp>
    </p:spTree>
    <p:extLst>
      <p:ext uri="{BB962C8B-B14F-4D97-AF65-F5344CB8AC3E}">
        <p14:creationId xmlns:p14="http://schemas.microsoft.com/office/powerpoint/2010/main" val="35476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id="{5DBDECA6-52AC-4334-9049-418EE2DDB2E8}"/>
              </a:ext>
            </a:extLst>
          </p:cNvPr>
          <p:cNvGrpSpPr>
            <a:grpSpLocks noChangeAspect="1"/>
          </p:cNvGrpSpPr>
          <p:nvPr/>
        </p:nvGrpSpPr>
        <p:grpSpPr>
          <a:xfrm rot="4351113">
            <a:off x="5984147" y="2178512"/>
            <a:ext cx="4463045" cy="2784256"/>
            <a:chOff x="940378" y="1579484"/>
            <a:chExt cx="7056438" cy="4402137"/>
          </a:xfrm>
        </p:grpSpPr>
        <p:sp>
          <p:nvSpPr>
            <p:cNvPr id="21" name="Freeform 673">
              <a:extLst>
                <a:ext uri="{FF2B5EF4-FFF2-40B4-BE49-F238E27FC236}">
                  <a16:creationId xmlns:a16="http://schemas.microsoft.com/office/drawing/2014/main" id="{ED83974E-BB3B-4EE4-8960-130EF7547FA9}"/>
                </a:ext>
              </a:extLst>
            </p:cNvPr>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pPr>
              <a:endParaRPr kumimoji="1" lang="zh-CN" altLang="en-US" sz="853">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675">
              <a:extLst>
                <a:ext uri="{FF2B5EF4-FFF2-40B4-BE49-F238E27FC236}">
                  <a16:creationId xmlns:a16="http://schemas.microsoft.com/office/drawing/2014/main" id="{F5A5CCF5-188E-4729-805A-E7C4E315327D}"/>
                </a:ext>
              </a:extLst>
            </p:cNvPr>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pPr>
              <a:endParaRPr kumimoji="1" lang="zh-CN" altLang="en-US" sz="853">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Oval 676">
              <a:extLst>
                <a:ext uri="{FF2B5EF4-FFF2-40B4-BE49-F238E27FC236}">
                  <a16:creationId xmlns:a16="http://schemas.microsoft.com/office/drawing/2014/main" id="{3A97E4E0-D0ED-4BC6-B1FC-A3EDBA881328}"/>
                </a:ext>
              </a:extLst>
            </p:cNvPr>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pPr>
              <a:endParaRPr kumimoji="1" lang="ko-KR" altLang="en-US" sz="853">
                <a:solidFill>
                  <a:schemeClr val="bg1">
                    <a:lumMod val="65000"/>
                  </a:schemeClr>
                </a:solidFill>
                <a:latin typeface="Arial" panose="020B0604020202020204" pitchFamily="34" charset="0"/>
                <a:cs typeface="+mn-ea"/>
                <a:sym typeface="Arial" panose="020B0604020202020204" pitchFamily="34" charset="0"/>
              </a:endParaRPr>
            </a:p>
          </p:txBody>
        </p:sp>
        <p:sp>
          <p:nvSpPr>
            <p:cNvPr id="24" name="Oval 677">
              <a:extLst>
                <a:ext uri="{FF2B5EF4-FFF2-40B4-BE49-F238E27FC236}">
                  <a16:creationId xmlns:a16="http://schemas.microsoft.com/office/drawing/2014/main" id="{BBDCB235-F979-4021-B707-34CC8BC8B3CB}"/>
                </a:ext>
              </a:extLst>
            </p:cNvPr>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pPr>
              <a:endParaRPr kumimoji="1" lang="ko-KR" altLang="en-US" sz="853" dirty="0">
                <a:solidFill>
                  <a:schemeClr val="bg1">
                    <a:lumMod val="65000"/>
                  </a:schemeClr>
                </a:solidFill>
                <a:latin typeface="Arial" panose="020B0604020202020204" pitchFamily="34" charset="0"/>
                <a:cs typeface="+mn-ea"/>
                <a:sym typeface="Arial" panose="020B0604020202020204" pitchFamily="34" charset="0"/>
              </a:endParaRPr>
            </a:p>
          </p:txBody>
        </p:sp>
        <p:sp>
          <p:nvSpPr>
            <p:cNvPr id="28" name="Freeform 679">
              <a:extLst>
                <a:ext uri="{FF2B5EF4-FFF2-40B4-BE49-F238E27FC236}">
                  <a16:creationId xmlns:a16="http://schemas.microsoft.com/office/drawing/2014/main" id="{6624659D-E0C7-4367-8B1D-97D6CB13AA6C}"/>
                </a:ext>
              </a:extLst>
            </p:cNvPr>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pPr>
              <a:endParaRPr kumimoji="1" lang="zh-CN" altLang="en-US" sz="853">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Oval 680">
              <a:extLst>
                <a:ext uri="{FF2B5EF4-FFF2-40B4-BE49-F238E27FC236}">
                  <a16:creationId xmlns:a16="http://schemas.microsoft.com/office/drawing/2014/main" id="{FBC003E1-3F77-47C9-8169-4F7FEF402D88}"/>
                </a:ext>
              </a:extLst>
            </p:cNvPr>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pPr>
              <a:endParaRPr kumimoji="1" lang="ko-KR" altLang="en-US" sz="853">
                <a:solidFill>
                  <a:schemeClr val="bg1">
                    <a:lumMod val="65000"/>
                  </a:schemeClr>
                </a:solidFill>
                <a:latin typeface="Arial" panose="020B0604020202020204" pitchFamily="34" charset="0"/>
                <a:cs typeface="+mn-ea"/>
                <a:sym typeface="Arial" panose="020B0604020202020204" pitchFamily="34" charset="0"/>
              </a:endParaRPr>
            </a:p>
          </p:txBody>
        </p:sp>
      </p:grpSp>
      <p:grpSp>
        <p:nvGrpSpPr>
          <p:cNvPr id="38" name="Group 17">
            <a:extLst>
              <a:ext uri="{FF2B5EF4-FFF2-40B4-BE49-F238E27FC236}">
                <a16:creationId xmlns:a16="http://schemas.microsoft.com/office/drawing/2014/main" id="{D807288F-5A71-4185-82D6-AD59196B36BB}"/>
              </a:ext>
            </a:extLst>
          </p:cNvPr>
          <p:cNvGrpSpPr/>
          <p:nvPr/>
        </p:nvGrpSpPr>
        <p:grpSpPr>
          <a:xfrm>
            <a:off x="7845179" y="4986898"/>
            <a:ext cx="414060" cy="414060"/>
            <a:chOff x="5607370" y="3562829"/>
            <a:chExt cx="587140" cy="587140"/>
          </a:xfrm>
          <a:solidFill>
            <a:schemeClr val="bg1"/>
          </a:solidFill>
        </p:grpSpPr>
        <p:sp>
          <p:nvSpPr>
            <p:cNvPr id="40" name="Freeform 15">
              <a:extLst>
                <a:ext uri="{FF2B5EF4-FFF2-40B4-BE49-F238E27FC236}">
                  <a16:creationId xmlns:a16="http://schemas.microsoft.com/office/drawing/2014/main" id="{77576EB3-0E33-446C-ADD2-AD83BB47B42D}"/>
                </a:ext>
              </a:extLst>
            </p:cNvPr>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3">
              <a:extLst>
                <a:ext uri="{FF2B5EF4-FFF2-40B4-BE49-F238E27FC236}">
                  <a16:creationId xmlns:a16="http://schemas.microsoft.com/office/drawing/2014/main" id="{C5893F9C-C9C0-4A35-9297-83EA16F670DF}"/>
                </a:ext>
              </a:extLst>
            </p:cNvPr>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6" name="Group 20">
            <a:extLst>
              <a:ext uri="{FF2B5EF4-FFF2-40B4-BE49-F238E27FC236}">
                <a16:creationId xmlns:a16="http://schemas.microsoft.com/office/drawing/2014/main" id="{CFA48440-B2A6-45EF-839B-4D203FAC430B}"/>
              </a:ext>
            </a:extLst>
          </p:cNvPr>
          <p:cNvGrpSpPr/>
          <p:nvPr/>
        </p:nvGrpSpPr>
        <p:grpSpPr>
          <a:xfrm>
            <a:off x="7843209" y="2049909"/>
            <a:ext cx="594719" cy="594719"/>
            <a:chOff x="6665323" y="3562825"/>
            <a:chExt cx="587140" cy="587140"/>
          </a:xfrm>
          <a:solidFill>
            <a:schemeClr val="bg1"/>
          </a:solidFill>
        </p:grpSpPr>
        <p:sp>
          <p:nvSpPr>
            <p:cNvPr id="48" name="Freeform 19">
              <a:extLst>
                <a:ext uri="{FF2B5EF4-FFF2-40B4-BE49-F238E27FC236}">
                  <a16:creationId xmlns:a16="http://schemas.microsoft.com/office/drawing/2014/main" id="{8681E96B-9871-4C71-8975-9DF4AE51426D}"/>
                </a:ext>
              </a:extLst>
            </p:cNvPr>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3">
              <a:extLst>
                <a:ext uri="{FF2B5EF4-FFF2-40B4-BE49-F238E27FC236}">
                  <a16:creationId xmlns:a16="http://schemas.microsoft.com/office/drawing/2014/main" id="{6E571B73-DB16-4560-84DC-19F9768C29A9}"/>
                </a:ext>
              </a:extLst>
            </p:cNvPr>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23">
            <a:extLst>
              <a:ext uri="{FF2B5EF4-FFF2-40B4-BE49-F238E27FC236}">
                <a16:creationId xmlns:a16="http://schemas.microsoft.com/office/drawing/2014/main" id="{FAF5DDFF-A36F-41CB-BCBB-36BDC468642B}"/>
              </a:ext>
            </a:extLst>
          </p:cNvPr>
          <p:cNvGrpSpPr/>
          <p:nvPr/>
        </p:nvGrpSpPr>
        <p:grpSpPr>
          <a:xfrm>
            <a:off x="8742396" y="3810956"/>
            <a:ext cx="414060" cy="414060"/>
            <a:chOff x="7740352" y="3562825"/>
            <a:chExt cx="587140" cy="587140"/>
          </a:xfrm>
          <a:solidFill>
            <a:schemeClr val="bg1"/>
          </a:solidFill>
        </p:grpSpPr>
        <p:sp>
          <p:nvSpPr>
            <p:cNvPr id="52" name="Freeform 24">
              <a:extLst>
                <a:ext uri="{FF2B5EF4-FFF2-40B4-BE49-F238E27FC236}">
                  <a16:creationId xmlns:a16="http://schemas.microsoft.com/office/drawing/2014/main" id="{B4527468-FD89-4618-B868-948F02985477}"/>
                </a:ext>
              </a:extLst>
            </p:cNvPr>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7">
              <a:extLst>
                <a:ext uri="{FF2B5EF4-FFF2-40B4-BE49-F238E27FC236}">
                  <a16:creationId xmlns:a16="http://schemas.microsoft.com/office/drawing/2014/main" id="{A95BF934-AE61-4B1A-98BC-E662546A3383}"/>
                </a:ext>
              </a:extLst>
            </p:cNvPr>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6" name="Content Placeholder 2">
            <a:extLst>
              <a:ext uri="{FF2B5EF4-FFF2-40B4-BE49-F238E27FC236}">
                <a16:creationId xmlns:a16="http://schemas.microsoft.com/office/drawing/2014/main" id="{D2B76609-28D4-4868-9076-D5703ACD34DA}"/>
              </a:ext>
            </a:extLst>
          </p:cNvPr>
          <p:cNvSpPr txBox="1">
            <a:spLocks/>
          </p:cNvSpPr>
          <p:nvPr/>
        </p:nvSpPr>
        <p:spPr>
          <a:xfrm>
            <a:off x="779647" y="1711477"/>
            <a:ext cx="4957010" cy="4487716"/>
          </a:xfrm>
          <a:prstGeom prst="rect">
            <a:avLst/>
          </a:prstGeom>
        </p:spPr>
        <p:txBody>
          <a:bodyPr vert="horz" lIns="100014" tIns="50006" rIns="100014" bIns="5000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buNone/>
              <a:defRPr/>
            </a:pPr>
            <a:r>
              <a:rPr lang="zh-CN" altLang="en-US" sz="1800" dirty="0">
                <a:solidFill>
                  <a:schemeClr val="tx1"/>
                </a:solidFill>
              </a:rPr>
              <a:t>     </a:t>
            </a:r>
            <a:r>
              <a:rPr lang="en-US" altLang="zh-CN" sz="1800" dirty="0">
                <a:solidFill>
                  <a:schemeClr val="tx1"/>
                </a:solidFill>
              </a:rPr>
              <a:t>Corda</a:t>
            </a:r>
            <a:r>
              <a:rPr lang="zh-CN" altLang="en-US" sz="1800" dirty="0">
                <a:solidFill>
                  <a:schemeClr val="tx1"/>
                </a:solidFill>
              </a:rPr>
              <a:t>依靠</a:t>
            </a:r>
            <a:r>
              <a:rPr lang="en-US" altLang="zh-CN" sz="1800" dirty="0">
                <a:solidFill>
                  <a:schemeClr val="tx1"/>
                </a:solidFill>
              </a:rPr>
              <a:t>Notary</a:t>
            </a:r>
            <a:r>
              <a:rPr lang="zh-CN" altLang="en-US" sz="1800" dirty="0">
                <a:solidFill>
                  <a:schemeClr val="tx1"/>
                </a:solidFill>
              </a:rPr>
              <a:t>服务防止双花，避免产生冲突的交易</a:t>
            </a:r>
            <a:r>
              <a:rPr lang="zh-CN" altLang="en-US" sz="1800" b="1" dirty="0">
                <a:solidFill>
                  <a:schemeClr val="tx1"/>
                </a:solidFill>
              </a:rPr>
              <a:t>。</a:t>
            </a:r>
            <a:r>
              <a:rPr lang="zh-CN" altLang="en-US" sz="1800" dirty="0">
                <a:solidFill>
                  <a:schemeClr val="tx1"/>
                </a:solidFill>
              </a:rPr>
              <a:t>每笔交易提交前必须获得</a:t>
            </a:r>
            <a:r>
              <a:rPr lang="en-US" altLang="zh-CN" sz="1800" dirty="0">
                <a:solidFill>
                  <a:schemeClr val="tx1"/>
                </a:solidFill>
              </a:rPr>
              <a:t>Notary</a:t>
            </a:r>
            <a:r>
              <a:rPr lang="zh-CN" altLang="en-US" sz="1800" dirty="0">
                <a:solidFill>
                  <a:schemeClr val="tx1"/>
                </a:solidFill>
              </a:rPr>
              <a:t>服务的签名，以证明交易的每个输入状态所引用的资产都是未被花费的。</a:t>
            </a:r>
            <a:r>
              <a:rPr lang="en-US" altLang="zh-CN" sz="1800" dirty="0">
                <a:solidFill>
                  <a:schemeClr val="tx1"/>
                </a:solidFill>
              </a:rPr>
              <a:t>Corda</a:t>
            </a:r>
            <a:r>
              <a:rPr lang="zh-CN" altLang="en-US" sz="1800" dirty="0">
                <a:solidFill>
                  <a:schemeClr val="tx1"/>
                </a:solidFill>
              </a:rPr>
              <a:t>提供了高信任场景下的</a:t>
            </a:r>
            <a:r>
              <a:rPr lang="zh-CN" altLang="en-US" sz="1800" b="1" dirty="0">
                <a:solidFill>
                  <a:schemeClr val="tx1"/>
                </a:solidFill>
              </a:rPr>
              <a:t>单节点</a:t>
            </a:r>
            <a:r>
              <a:rPr lang="en-US" altLang="zh-CN" sz="1800" b="1" dirty="0">
                <a:solidFill>
                  <a:schemeClr val="tx1"/>
                </a:solidFill>
              </a:rPr>
              <a:t>Notary</a:t>
            </a:r>
            <a:r>
              <a:rPr lang="zh-CN" altLang="en-US" sz="1800" dirty="0">
                <a:solidFill>
                  <a:schemeClr val="tx1"/>
                </a:solidFill>
              </a:rPr>
              <a:t>、基于</a:t>
            </a:r>
            <a:r>
              <a:rPr lang="en-US" altLang="zh-CN" sz="1800" b="1" dirty="0">
                <a:solidFill>
                  <a:schemeClr val="tx1"/>
                </a:solidFill>
              </a:rPr>
              <a:t>Raft</a:t>
            </a:r>
            <a:r>
              <a:rPr lang="zh-CN" altLang="en-US" sz="1800" b="1" dirty="0">
                <a:solidFill>
                  <a:schemeClr val="tx1"/>
                </a:solidFill>
              </a:rPr>
              <a:t>的</a:t>
            </a:r>
            <a:r>
              <a:rPr lang="en-US" altLang="zh-CN" sz="1800" b="1" dirty="0">
                <a:solidFill>
                  <a:schemeClr val="tx1"/>
                </a:solidFill>
              </a:rPr>
              <a:t>Copycat</a:t>
            </a:r>
            <a:r>
              <a:rPr lang="zh-CN" altLang="en-US" sz="1800" dirty="0">
                <a:solidFill>
                  <a:schemeClr val="tx1"/>
                </a:solidFill>
              </a:rPr>
              <a:t>、基于</a:t>
            </a:r>
            <a:r>
              <a:rPr lang="en-US" altLang="zh-CN" sz="1800" b="1" dirty="0">
                <a:solidFill>
                  <a:schemeClr val="tx1"/>
                </a:solidFill>
              </a:rPr>
              <a:t>PBFT</a:t>
            </a:r>
            <a:r>
              <a:rPr lang="zh-CN" altLang="en-US" sz="1800" b="1" dirty="0">
                <a:solidFill>
                  <a:schemeClr val="tx1"/>
                </a:solidFill>
              </a:rPr>
              <a:t>的</a:t>
            </a:r>
            <a:r>
              <a:rPr lang="en-US" altLang="zh-CN" sz="1800" b="1" dirty="0">
                <a:solidFill>
                  <a:schemeClr val="tx1"/>
                </a:solidFill>
              </a:rPr>
              <a:t>BFT-</a:t>
            </a:r>
            <a:r>
              <a:rPr lang="en-US" altLang="zh-CN" sz="1800" b="1" dirty="0" err="1">
                <a:solidFill>
                  <a:schemeClr val="tx1"/>
                </a:solidFill>
              </a:rPr>
              <a:t>SmaRt</a:t>
            </a:r>
            <a:r>
              <a:rPr lang="en-US" altLang="zh-CN" sz="1800" b="1" dirty="0">
                <a:solidFill>
                  <a:schemeClr val="tx1"/>
                </a:solidFill>
              </a:rPr>
              <a:t> </a:t>
            </a:r>
            <a:r>
              <a:rPr lang="zh-CN" altLang="en-US" sz="1800" dirty="0">
                <a:solidFill>
                  <a:schemeClr val="tx1"/>
                </a:solidFill>
              </a:rPr>
              <a:t>这</a:t>
            </a:r>
            <a:r>
              <a:rPr lang="en-US" altLang="zh-CN" sz="1800" dirty="0">
                <a:solidFill>
                  <a:schemeClr val="tx1"/>
                </a:solidFill>
              </a:rPr>
              <a:t>3</a:t>
            </a:r>
            <a:r>
              <a:rPr lang="zh-CN" altLang="en-US" sz="1800" dirty="0">
                <a:solidFill>
                  <a:schemeClr val="tx1"/>
                </a:solidFill>
              </a:rPr>
              <a:t>种类型的共识服务。</a:t>
            </a:r>
            <a:r>
              <a:rPr lang="en-US" altLang="zh-CN" sz="1800" dirty="0">
                <a:solidFill>
                  <a:schemeClr val="tx1"/>
                </a:solidFill>
              </a:rPr>
              <a:t>Corda</a:t>
            </a:r>
            <a:r>
              <a:rPr lang="zh-CN" altLang="en-US" sz="1800" dirty="0">
                <a:solidFill>
                  <a:schemeClr val="tx1"/>
                </a:solidFill>
              </a:rPr>
              <a:t>网络可同时部署多种</a:t>
            </a:r>
            <a:r>
              <a:rPr lang="en-US" altLang="zh-CN" sz="1800" dirty="0" err="1">
                <a:solidFill>
                  <a:schemeClr val="tx1"/>
                </a:solidFill>
              </a:rPr>
              <a:t>Notray</a:t>
            </a:r>
            <a:r>
              <a:rPr lang="en-US" altLang="zh-CN" sz="1800" dirty="0">
                <a:solidFill>
                  <a:schemeClr val="tx1"/>
                </a:solidFill>
              </a:rPr>
              <a:t> </a:t>
            </a:r>
            <a:r>
              <a:rPr lang="zh-CN" altLang="en-US" sz="1800" dirty="0">
                <a:solidFill>
                  <a:schemeClr val="tx1"/>
                </a:solidFill>
              </a:rPr>
              <a:t>服务，各个</a:t>
            </a:r>
            <a:r>
              <a:rPr lang="en-US" altLang="zh-CN" sz="1800" dirty="0">
                <a:solidFill>
                  <a:schemeClr val="tx1"/>
                </a:solidFill>
              </a:rPr>
              <a:t>Notary</a:t>
            </a:r>
            <a:r>
              <a:rPr lang="zh-CN" altLang="en-US" sz="1800" dirty="0">
                <a:solidFill>
                  <a:schemeClr val="tx1"/>
                </a:solidFill>
              </a:rPr>
              <a:t>服务可并行运行</a:t>
            </a:r>
            <a:r>
              <a:rPr lang="en-US" altLang="zh-CN" sz="1800" dirty="0">
                <a:solidFill>
                  <a:schemeClr val="tx1"/>
                </a:solidFill>
              </a:rPr>
              <a:t>,</a:t>
            </a:r>
            <a:r>
              <a:rPr lang="zh-CN" altLang="en-US" sz="1800" dirty="0">
                <a:solidFill>
                  <a:schemeClr val="tx1"/>
                </a:solidFill>
              </a:rPr>
              <a:t>用户可根据具体应用场景选择相应的服务。</a:t>
            </a:r>
            <a:endParaRPr lang="en-US" alt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4" name="直接连接符 63">
            <a:extLst>
              <a:ext uri="{FF2B5EF4-FFF2-40B4-BE49-F238E27FC236}">
                <a16:creationId xmlns:a16="http://schemas.microsoft.com/office/drawing/2014/main" id="{9CAEE578-E97F-4DC6-B2B5-9B89018A9592}"/>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5" name="文本框 15">
            <a:extLst>
              <a:ext uri="{FF2B5EF4-FFF2-40B4-BE49-F238E27FC236}">
                <a16:creationId xmlns:a16="http://schemas.microsoft.com/office/drawing/2014/main" id="{8AF46E84-4F78-438E-81D2-7D91BDCD96BD}"/>
              </a:ext>
            </a:extLst>
          </p:cNvPr>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4.2 Corda</a:t>
            </a:r>
            <a:endParaRPr lang="zh-CN" altLang="en-US" sz="2267" b="1" dirty="0">
              <a:solidFill>
                <a:srgbClr val="1B4367"/>
              </a:solidFill>
              <a:cs typeface="+mn-ea"/>
              <a:sym typeface="+mn-lt"/>
            </a:endParaRPr>
          </a:p>
        </p:txBody>
      </p:sp>
    </p:spTree>
    <p:extLst>
      <p:ext uri="{BB962C8B-B14F-4D97-AF65-F5344CB8AC3E}">
        <p14:creationId xmlns:p14="http://schemas.microsoft.com/office/powerpoint/2010/main" val="272072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7422659" y="673997"/>
            <a:ext cx="2952924" cy="488148"/>
          </a:xfrm>
          <a:prstGeom prst="roundRect">
            <a:avLst/>
          </a:prstGeom>
          <a:solidFill>
            <a:srgbClr val="1B4367"/>
          </a:solidFill>
        </p:spPr>
        <p:txBody>
          <a:bodyPr wrap="square" rtlCol="0">
            <a:spAutoFit/>
          </a:bodyPr>
          <a:lstStyle/>
          <a:p>
            <a:pPr algn="ctr" defTabSz="914377"/>
            <a:r>
              <a:rPr lang="zh-CN" altLang="en-US" sz="2267" dirty="0">
                <a:solidFill>
                  <a:prstClr val="white"/>
                </a:solidFill>
                <a:latin typeface="微软雅黑"/>
                <a:ea typeface="微软雅黑"/>
                <a:cs typeface="+mn-ea"/>
                <a:sym typeface="+mn-lt"/>
              </a:rPr>
              <a:t>概述</a:t>
            </a:r>
          </a:p>
        </p:txBody>
      </p:sp>
      <p:grpSp>
        <p:nvGrpSpPr>
          <p:cNvPr id="2" name="组合 1"/>
          <p:cNvGrpSpPr/>
          <p:nvPr/>
        </p:nvGrpSpPr>
        <p:grpSpPr>
          <a:xfrm>
            <a:off x="6784615" y="577284"/>
            <a:ext cx="638044" cy="52476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cs typeface="+mn-ea"/>
                <a:sym typeface="+mn-lt"/>
              </a:endParaRPr>
            </a:p>
          </p:txBody>
        </p:sp>
        <p:sp>
          <p:nvSpPr>
            <p:cNvPr id="26" name="文本框 17"/>
            <p:cNvSpPr txBox="1"/>
            <p:nvPr/>
          </p:nvSpPr>
          <p:spPr>
            <a:xfrm>
              <a:off x="5640108" y="975817"/>
              <a:ext cx="476097" cy="344486"/>
            </a:xfrm>
            <a:prstGeom prst="rect">
              <a:avLst/>
            </a:prstGeom>
            <a:noFill/>
          </p:spPr>
          <p:txBody>
            <a:bodyPr wrap="square" rtlCol="0">
              <a:spAutoFit/>
            </a:bodyPr>
            <a:lstStyle/>
            <a:p>
              <a:pPr algn="ctr" defTabSz="914377">
                <a:defRPr/>
              </a:pPr>
              <a:r>
                <a:rPr lang="en-US" altLang="zh-CN" sz="2400" dirty="0">
                  <a:solidFill>
                    <a:prstClr val="white"/>
                  </a:solidFill>
                  <a:latin typeface="微软雅黑"/>
                  <a:ea typeface="微软雅黑"/>
                  <a:cs typeface="+mn-ea"/>
                  <a:sym typeface="+mn-lt"/>
                </a:rPr>
                <a:t>01</a:t>
              </a:r>
            </a:p>
          </p:txBody>
        </p:sp>
      </p:grpSp>
      <p:sp>
        <p:nvSpPr>
          <p:cNvPr id="33" name="文本框 32"/>
          <p:cNvSpPr txBox="1"/>
          <p:nvPr/>
        </p:nvSpPr>
        <p:spPr>
          <a:xfrm>
            <a:off x="3821988" y="2683617"/>
            <a:ext cx="2863064" cy="995209"/>
          </a:xfrm>
          <a:prstGeom prst="rect">
            <a:avLst/>
          </a:prstGeom>
          <a:noFill/>
        </p:spPr>
        <p:txBody>
          <a:bodyPr vert="horz" wrap="square" rtlCol="0">
            <a:spAutoFit/>
          </a:bodyPr>
          <a:lstStyle/>
          <a:p>
            <a:pPr defTabSz="914377"/>
            <a:r>
              <a:rPr lang="zh-CN" altLang="en-US" sz="5867" b="1" spc="-300" dirty="0">
                <a:solidFill>
                  <a:srgbClr val="1B4367"/>
                </a:solidFill>
                <a:latin typeface="微软雅黑"/>
                <a:ea typeface="微软雅黑"/>
                <a:cs typeface="+mn-ea"/>
                <a:sym typeface="+mn-lt"/>
              </a:rPr>
              <a:t>目 录</a:t>
            </a:r>
          </a:p>
        </p:txBody>
      </p:sp>
      <p:sp>
        <p:nvSpPr>
          <p:cNvPr id="3" name="文本框 2"/>
          <p:cNvSpPr txBox="1"/>
          <p:nvPr/>
        </p:nvSpPr>
        <p:spPr>
          <a:xfrm>
            <a:off x="3821988" y="3525213"/>
            <a:ext cx="2817539" cy="584775"/>
          </a:xfrm>
          <a:prstGeom prst="rect">
            <a:avLst/>
          </a:prstGeom>
          <a:noFill/>
        </p:spPr>
        <p:txBody>
          <a:bodyPr vert="horz" wrap="square" rtlCol="0">
            <a:spAutoFit/>
          </a:bodyPr>
          <a:lstStyle/>
          <a:p>
            <a:pPr defTabSz="914377"/>
            <a:r>
              <a:rPr lang="en-US" altLang="zh-CN" sz="3200" b="1" dirty="0">
                <a:solidFill>
                  <a:srgbClr val="1B4367"/>
                </a:solidFill>
                <a:latin typeface="微软雅黑"/>
                <a:ea typeface="微软雅黑"/>
                <a:cs typeface="+mn-ea"/>
                <a:sym typeface="+mn-lt"/>
              </a:rPr>
              <a:t>CONTENTS</a:t>
            </a:r>
          </a:p>
        </p:txBody>
      </p:sp>
      <p:sp>
        <p:nvSpPr>
          <p:cNvPr id="79" name="文本框 10"/>
          <p:cNvSpPr txBox="1"/>
          <p:nvPr/>
        </p:nvSpPr>
        <p:spPr>
          <a:xfrm>
            <a:off x="7422659" y="1530919"/>
            <a:ext cx="2952924" cy="488148"/>
          </a:xfrm>
          <a:prstGeom prst="roundRect">
            <a:avLst/>
          </a:prstGeom>
          <a:solidFill>
            <a:srgbClr val="1B4367"/>
          </a:solidFill>
        </p:spPr>
        <p:txBody>
          <a:bodyPr wrap="square" rtlCol="0">
            <a:spAutoFit/>
          </a:bodyPr>
          <a:lstStyle/>
          <a:p>
            <a:pPr algn="ctr" defTabSz="914377"/>
            <a:r>
              <a:rPr lang="zh-CN" altLang="en-US" sz="2267" dirty="0">
                <a:solidFill>
                  <a:prstClr val="white"/>
                </a:solidFill>
                <a:latin typeface="微软雅黑"/>
                <a:ea typeface="微软雅黑"/>
                <a:cs typeface="+mn-ea"/>
                <a:sym typeface="+mn-lt"/>
              </a:rPr>
              <a:t>交易流程</a:t>
            </a:r>
          </a:p>
        </p:txBody>
      </p:sp>
      <p:grpSp>
        <p:nvGrpSpPr>
          <p:cNvPr id="80" name="组合 79"/>
          <p:cNvGrpSpPr/>
          <p:nvPr/>
        </p:nvGrpSpPr>
        <p:grpSpPr>
          <a:xfrm>
            <a:off x="6784615" y="1446226"/>
            <a:ext cx="638044" cy="52476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cs typeface="+mn-ea"/>
                <a:sym typeface="+mn-lt"/>
              </a:endParaRPr>
            </a:p>
          </p:txBody>
        </p:sp>
        <p:sp>
          <p:nvSpPr>
            <p:cNvPr id="82" name="文本框 17"/>
            <p:cNvSpPr txBox="1"/>
            <p:nvPr/>
          </p:nvSpPr>
          <p:spPr>
            <a:xfrm>
              <a:off x="5640108" y="975817"/>
              <a:ext cx="476097" cy="344486"/>
            </a:xfrm>
            <a:prstGeom prst="rect">
              <a:avLst/>
            </a:prstGeom>
            <a:noFill/>
          </p:spPr>
          <p:txBody>
            <a:bodyPr wrap="square" rtlCol="0">
              <a:spAutoFit/>
            </a:bodyPr>
            <a:lstStyle/>
            <a:p>
              <a:pPr algn="ctr" defTabSz="914377">
                <a:defRPr/>
              </a:pPr>
              <a:r>
                <a:rPr lang="en-US" altLang="zh-CN" sz="2400" dirty="0">
                  <a:solidFill>
                    <a:prstClr val="white"/>
                  </a:solidFill>
                  <a:latin typeface="微软雅黑"/>
                  <a:ea typeface="微软雅黑"/>
                  <a:cs typeface="+mn-ea"/>
                  <a:sym typeface="+mn-lt"/>
                </a:rPr>
                <a:t>02</a:t>
              </a:r>
            </a:p>
          </p:txBody>
        </p:sp>
      </p:grpSp>
      <p:sp>
        <p:nvSpPr>
          <p:cNvPr id="83" name="文本框 10"/>
          <p:cNvSpPr txBox="1"/>
          <p:nvPr/>
        </p:nvSpPr>
        <p:spPr>
          <a:xfrm>
            <a:off x="7422659" y="2387841"/>
            <a:ext cx="2952924" cy="488148"/>
          </a:xfrm>
          <a:prstGeom prst="roundRect">
            <a:avLst/>
          </a:prstGeom>
          <a:solidFill>
            <a:srgbClr val="1B4367"/>
          </a:solidFill>
        </p:spPr>
        <p:txBody>
          <a:bodyPr wrap="square" rtlCol="0">
            <a:spAutoFit/>
          </a:bodyPr>
          <a:lstStyle/>
          <a:p>
            <a:pPr algn="ctr" defTabSz="914377"/>
            <a:r>
              <a:rPr lang="zh-CN" altLang="en-US" sz="2267" dirty="0">
                <a:solidFill>
                  <a:prstClr val="white"/>
                </a:solidFill>
                <a:latin typeface="微软雅黑"/>
                <a:ea typeface="微软雅黑"/>
                <a:cs typeface="+mn-ea"/>
                <a:sym typeface="+mn-lt"/>
              </a:rPr>
              <a:t>区块链网络</a:t>
            </a:r>
          </a:p>
        </p:txBody>
      </p:sp>
      <p:grpSp>
        <p:nvGrpSpPr>
          <p:cNvPr id="84" name="组合 83"/>
          <p:cNvGrpSpPr/>
          <p:nvPr/>
        </p:nvGrpSpPr>
        <p:grpSpPr>
          <a:xfrm>
            <a:off x="6784615" y="2315168"/>
            <a:ext cx="638044" cy="52476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cs typeface="+mn-ea"/>
                <a:sym typeface="+mn-lt"/>
              </a:endParaRPr>
            </a:p>
          </p:txBody>
        </p:sp>
        <p:sp>
          <p:nvSpPr>
            <p:cNvPr id="86" name="文本框 17"/>
            <p:cNvSpPr txBox="1"/>
            <p:nvPr/>
          </p:nvSpPr>
          <p:spPr>
            <a:xfrm>
              <a:off x="5640108" y="975817"/>
              <a:ext cx="476097" cy="344486"/>
            </a:xfrm>
            <a:prstGeom prst="rect">
              <a:avLst/>
            </a:prstGeom>
            <a:noFill/>
          </p:spPr>
          <p:txBody>
            <a:bodyPr wrap="square" rtlCol="0">
              <a:spAutoFit/>
            </a:bodyPr>
            <a:lstStyle/>
            <a:p>
              <a:pPr algn="ctr" defTabSz="914377">
                <a:defRPr/>
              </a:pPr>
              <a:r>
                <a:rPr lang="en-US" altLang="zh-CN" sz="2400" dirty="0">
                  <a:solidFill>
                    <a:prstClr val="white"/>
                  </a:solidFill>
                  <a:latin typeface="微软雅黑"/>
                  <a:ea typeface="微软雅黑"/>
                  <a:cs typeface="+mn-ea"/>
                  <a:sym typeface="+mn-lt"/>
                </a:rPr>
                <a:t>03</a:t>
              </a:r>
            </a:p>
          </p:txBody>
        </p:sp>
      </p:grpSp>
      <p:sp>
        <p:nvSpPr>
          <p:cNvPr id="87" name="文本框 10"/>
          <p:cNvSpPr txBox="1"/>
          <p:nvPr/>
        </p:nvSpPr>
        <p:spPr>
          <a:xfrm>
            <a:off x="7422659" y="3244763"/>
            <a:ext cx="2952924" cy="488148"/>
          </a:xfrm>
          <a:prstGeom prst="roundRect">
            <a:avLst/>
          </a:prstGeom>
          <a:solidFill>
            <a:srgbClr val="1B4367"/>
          </a:solidFill>
        </p:spPr>
        <p:txBody>
          <a:bodyPr wrap="square" rtlCol="0">
            <a:spAutoFit/>
          </a:bodyPr>
          <a:lstStyle/>
          <a:p>
            <a:pPr algn="ctr" defTabSz="914377"/>
            <a:r>
              <a:rPr lang="zh-CN" altLang="en-US" sz="2267" dirty="0">
                <a:solidFill>
                  <a:prstClr val="white"/>
                </a:solidFill>
                <a:latin typeface="微软雅黑"/>
                <a:ea typeface="微软雅黑"/>
                <a:cs typeface="+mn-ea"/>
                <a:sym typeface="+mn-lt"/>
              </a:rPr>
              <a:t>共识机制</a:t>
            </a:r>
          </a:p>
        </p:txBody>
      </p:sp>
      <p:grpSp>
        <p:nvGrpSpPr>
          <p:cNvPr id="88" name="组合 87"/>
          <p:cNvGrpSpPr/>
          <p:nvPr/>
        </p:nvGrpSpPr>
        <p:grpSpPr>
          <a:xfrm>
            <a:off x="6784615" y="3184110"/>
            <a:ext cx="638044" cy="524760"/>
            <a:chOff x="5640108" y="966369"/>
            <a:chExt cx="476097" cy="391567"/>
          </a:xfrm>
        </p:grpSpPr>
        <p:sp>
          <p:nvSpPr>
            <p:cNvPr id="89" name="椭圆 88"/>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cs typeface="+mn-ea"/>
                <a:sym typeface="+mn-lt"/>
              </a:endParaRPr>
            </a:p>
          </p:txBody>
        </p:sp>
        <p:sp>
          <p:nvSpPr>
            <p:cNvPr id="90" name="文本框 17"/>
            <p:cNvSpPr txBox="1"/>
            <p:nvPr/>
          </p:nvSpPr>
          <p:spPr>
            <a:xfrm>
              <a:off x="5640108" y="975817"/>
              <a:ext cx="476097" cy="344486"/>
            </a:xfrm>
            <a:prstGeom prst="rect">
              <a:avLst/>
            </a:prstGeom>
            <a:noFill/>
          </p:spPr>
          <p:txBody>
            <a:bodyPr wrap="square" rtlCol="0">
              <a:spAutoFit/>
            </a:bodyPr>
            <a:lstStyle/>
            <a:p>
              <a:pPr algn="ctr" defTabSz="914377">
                <a:defRPr/>
              </a:pPr>
              <a:r>
                <a:rPr lang="en-US" altLang="zh-CN" sz="2400" dirty="0">
                  <a:solidFill>
                    <a:prstClr val="white"/>
                  </a:solidFill>
                  <a:latin typeface="微软雅黑"/>
                  <a:ea typeface="微软雅黑"/>
                  <a:cs typeface="+mn-ea"/>
                  <a:sym typeface="+mn-lt"/>
                </a:rPr>
                <a:t>04</a:t>
              </a:r>
            </a:p>
          </p:txBody>
        </p:sp>
      </p:grpSp>
      <p:sp>
        <p:nvSpPr>
          <p:cNvPr id="4" name="燕尾形 3"/>
          <p:cNvSpPr/>
          <p:nvPr/>
        </p:nvSpPr>
        <p:spPr>
          <a:xfrm>
            <a:off x="5712433" y="2911320"/>
            <a:ext cx="342471" cy="597913"/>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grpSp>
        <p:nvGrpSpPr>
          <p:cNvPr id="28" name="组合 27">
            <a:extLst>
              <a:ext uri="{FF2B5EF4-FFF2-40B4-BE49-F238E27FC236}">
                <a16:creationId xmlns:a16="http://schemas.microsoft.com/office/drawing/2014/main" id="{DDDD5325-5957-49F4-8D0E-4569ED49668A}"/>
              </a:ext>
            </a:extLst>
          </p:cNvPr>
          <p:cNvGrpSpPr/>
          <p:nvPr/>
        </p:nvGrpSpPr>
        <p:grpSpPr>
          <a:xfrm>
            <a:off x="6784615" y="4053052"/>
            <a:ext cx="638044" cy="524760"/>
            <a:chOff x="5640108" y="966369"/>
            <a:chExt cx="476097" cy="391567"/>
          </a:xfrm>
        </p:grpSpPr>
        <p:sp>
          <p:nvSpPr>
            <p:cNvPr id="29" name="椭圆 28">
              <a:extLst>
                <a:ext uri="{FF2B5EF4-FFF2-40B4-BE49-F238E27FC236}">
                  <a16:creationId xmlns:a16="http://schemas.microsoft.com/office/drawing/2014/main" id="{8D301E42-B504-419F-A6C9-35544043FD44}"/>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cs typeface="+mn-ea"/>
                <a:sym typeface="+mn-lt"/>
              </a:endParaRPr>
            </a:p>
          </p:txBody>
        </p:sp>
        <p:sp>
          <p:nvSpPr>
            <p:cNvPr id="30" name="文本框 17">
              <a:extLst>
                <a:ext uri="{FF2B5EF4-FFF2-40B4-BE49-F238E27FC236}">
                  <a16:creationId xmlns:a16="http://schemas.microsoft.com/office/drawing/2014/main" id="{0277DE47-8C6B-49A5-92A8-A42E3449C54A}"/>
                </a:ext>
              </a:extLst>
            </p:cNvPr>
            <p:cNvSpPr txBox="1"/>
            <p:nvPr/>
          </p:nvSpPr>
          <p:spPr>
            <a:xfrm>
              <a:off x="5640108" y="975817"/>
              <a:ext cx="476097" cy="344486"/>
            </a:xfrm>
            <a:prstGeom prst="rect">
              <a:avLst/>
            </a:prstGeom>
            <a:noFill/>
          </p:spPr>
          <p:txBody>
            <a:bodyPr wrap="square" rtlCol="0">
              <a:spAutoFit/>
            </a:bodyPr>
            <a:lstStyle/>
            <a:p>
              <a:pPr algn="ctr" defTabSz="914377">
                <a:defRPr/>
              </a:pPr>
              <a:r>
                <a:rPr lang="en-US" altLang="zh-CN" sz="2400" dirty="0">
                  <a:solidFill>
                    <a:prstClr val="white"/>
                  </a:solidFill>
                  <a:latin typeface="微软雅黑"/>
                  <a:ea typeface="微软雅黑"/>
                  <a:cs typeface="+mn-ea"/>
                  <a:sym typeface="+mn-lt"/>
                </a:rPr>
                <a:t>05</a:t>
              </a:r>
            </a:p>
          </p:txBody>
        </p:sp>
      </p:grpSp>
      <p:sp>
        <p:nvSpPr>
          <p:cNvPr id="31" name="文本框 10">
            <a:extLst>
              <a:ext uri="{FF2B5EF4-FFF2-40B4-BE49-F238E27FC236}">
                <a16:creationId xmlns:a16="http://schemas.microsoft.com/office/drawing/2014/main" id="{33FAF039-01B3-416B-884A-09D336FD8435}"/>
              </a:ext>
            </a:extLst>
          </p:cNvPr>
          <p:cNvSpPr txBox="1"/>
          <p:nvPr/>
        </p:nvSpPr>
        <p:spPr>
          <a:xfrm>
            <a:off x="7422659" y="4101685"/>
            <a:ext cx="2952924" cy="488148"/>
          </a:xfrm>
          <a:prstGeom prst="roundRect">
            <a:avLst/>
          </a:prstGeom>
          <a:solidFill>
            <a:srgbClr val="1B4367"/>
          </a:solidFill>
        </p:spPr>
        <p:txBody>
          <a:bodyPr wrap="square" rtlCol="0">
            <a:spAutoFit/>
          </a:bodyPr>
          <a:lstStyle/>
          <a:p>
            <a:pPr algn="ctr" defTabSz="914377"/>
            <a:r>
              <a:rPr lang="zh-CN" altLang="en-US" sz="2267" dirty="0">
                <a:solidFill>
                  <a:prstClr val="white"/>
                </a:solidFill>
                <a:latin typeface="微软雅黑"/>
                <a:ea typeface="微软雅黑"/>
                <a:cs typeface="+mn-ea"/>
                <a:sym typeface="+mn-lt"/>
              </a:rPr>
              <a:t>区块链数据</a:t>
            </a:r>
          </a:p>
        </p:txBody>
      </p:sp>
      <p:grpSp>
        <p:nvGrpSpPr>
          <p:cNvPr id="32" name="组合 31">
            <a:extLst>
              <a:ext uri="{FF2B5EF4-FFF2-40B4-BE49-F238E27FC236}">
                <a16:creationId xmlns:a16="http://schemas.microsoft.com/office/drawing/2014/main" id="{756B6621-D433-4720-AD59-01B732554DC2}"/>
              </a:ext>
            </a:extLst>
          </p:cNvPr>
          <p:cNvGrpSpPr/>
          <p:nvPr/>
        </p:nvGrpSpPr>
        <p:grpSpPr>
          <a:xfrm>
            <a:off x="6784615" y="4921994"/>
            <a:ext cx="638044" cy="524760"/>
            <a:chOff x="5640108" y="966369"/>
            <a:chExt cx="476097" cy="391567"/>
          </a:xfrm>
        </p:grpSpPr>
        <p:sp>
          <p:nvSpPr>
            <p:cNvPr id="34" name="椭圆 33">
              <a:extLst>
                <a:ext uri="{FF2B5EF4-FFF2-40B4-BE49-F238E27FC236}">
                  <a16:creationId xmlns:a16="http://schemas.microsoft.com/office/drawing/2014/main" id="{D86D07DF-E690-437B-B50D-C3B0F7C9B0AD}"/>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cs typeface="+mn-ea"/>
                <a:sym typeface="+mn-lt"/>
              </a:endParaRPr>
            </a:p>
          </p:txBody>
        </p:sp>
        <p:sp>
          <p:nvSpPr>
            <p:cNvPr id="35" name="文本框 17">
              <a:extLst>
                <a:ext uri="{FF2B5EF4-FFF2-40B4-BE49-F238E27FC236}">
                  <a16:creationId xmlns:a16="http://schemas.microsoft.com/office/drawing/2014/main" id="{CD7ED7AB-651F-478B-A406-662D7E3D156A}"/>
                </a:ext>
              </a:extLst>
            </p:cNvPr>
            <p:cNvSpPr txBox="1"/>
            <p:nvPr/>
          </p:nvSpPr>
          <p:spPr>
            <a:xfrm>
              <a:off x="5640108" y="975817"/>
              <a:ext cx="476097" cy="344486"/>
            </a:xfrm>
            <a:prstGeom prst="rect">
              <a:avLst/>
            </a:prstGeom>
            <a:noFill/>
          </p:spPr>
          <p:txBody>
            <a:bodyPr wrap="square" rtlCol="0">
              <a:spAutoFit/>
            </a:bodyPr>
            <a:lstStyle/>
            <a:p>
              <a:pPr algn="ctr" defTabSz="914377">
                <a:defRPr/>
              </a:pPr>
              <a:r>
                <a:rPr lang="en-US" altLang="zh-CN" sz="2400" dirty="0">
                  <a:solidFill>
                    <a:prstClr val="white"/>
                  </a:solidFill>
                  <a:latin typeface="微软雅黑"/>
                  <a:ea typeface="微软雅黑"/>
                  <a:cs typeface="+mn-ea"/>
                  <a:sym typeface="+mn-lt"/>
                </a:rPr>
                <a:t>06</a:t>
              </a:r>
            </a:p>
          </p:txBody>
        </p:sp>
      </p:grpSp>
      <p:sp>
        <p:nvSpPr>
          <p:cNvPr id="36" name="文本框 10">
            <a:extLst>
              <a:ext uri="{FF2B5EF4-FFF2-40B4-BE49-F238E27FC236}">
                <a16:creationId xmlns:a16="http://schemas.microsoft.com/office/drawing/2014/main" id="{C1365EDE-9F42-43C0-9F99-1A94785B5E05}"/>
              </a:ext>
            </a:extLst>
          </p:cNvPr>
          <p:cNvSpPr txBox="1"/>
          <p:nvPr/>
        </p:nvSpPr>
        <p:spPr>
          <a:xfrm>
            <a:off x="7422659" y="4958606"/>
            <a:ext cx="2952924" cy="488148"/>
          </a:xfrm>
          <a:prstGeom prst="roundRect">
            <a:avLst/>
          </a:prstGeom>
          <a:solidFill>
            <a:srgbClr val="1B4367"/>
          </a:solidFill>
        </p:spPr>
        <p:txBody>
          <a:bodyPr wrap="square" rtlCol="0">
            <a:spAutoFit/>
          </a:bodyPr>
          <a:lstStyle/>
          <a:p>
            <a:pPr algn="ctr" defTabSz="914377"/>
            <a:r>
              <a:rPr lang="zh-CN" altLang="en-US" sz="2267" dirty="0">
                <a:solidFill>
                  <a:prstClr val="white"/>
                </a:solidFill>
                <a:latin typeface="微软雅黑"/>
                <a:ea typeface="微软雅黑"/>
                <a:cs typeface="+mn-ea"/>
                <a:sym typeface="+mn-lt"/>
              </a:rPr>
              <a:t>智能合约</a:t>
            </a:r>
          </a:p>
        </p:txBody>
      </p:sp>
      <p:grpSp>
        <p:nvGrpSpPr>
          <p:cNvPr id="37" name="组合 36">
            <a:extLst>
              <a:ext uri="{FF2B5EF4-FFF2-40B4-BE49-F238E27FC236}">
                <a16:creationId xmlns:a16="http://schemas.microsoft.com/office/drawing/2014/main" id="{585678A4-7D20-4FE0-91B2-C21F17DBF373}"/>
              </a:ext>
            </a:extLst>
          </p:cNvPr>
          <p:cNvGrpSpPr/>
          <p:nvPr/>
        </p:nvGrpSpPr>
        <p:grpSpPr>
          <a:xfrm>
            <a:off x="6784615" y="5790939"/>
            <a:ext cx="638044" cy="524760"/>
            <a:chOff x="5640108" y="966369"/>
            <a:chExt cx="476097" cy="391567"/>
          </a:xfrm>
        </p:grpSpPr>
        <p:sp>
          <p:nvSpPr>
            <p:cNvPr id="38" name="椭圆 37">
              <a:extLst>
                <a:ext uri="{FF2B5EF4-FFF2-40B4-BE49-F238E27FC236}">
                  <a16:creationId xmlns:a16="http://schemas.microsoft.com/office/drawing/2014/main" id="{C06EF44B-5F58-409E-91DC-85A336747B52}"/>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cs typeface="+mn-ea"/>
                <a:sym typeface="+mn-lt"/>
              </a:endParaRPr>
            </a:p>
          </p:txBody>
        </p:sp>
        <p:sp>
          <p:nvSpPr>
            <p:cNvPr id="39" name="文本框 17">
              <a:extLst>
                <a:ext uri="{FF2B5EF4-FFF2-40B4-BE49-F238E27FC236}">
                  <a16:creationId xmlns:a16="http://schemas.microsoft.com/office/drawing/2014/main" id="{FCA302C7-88BE-450E-9971-6ABBD1E6A91D}"/>
                </a:ext>
              </a:extLst>
            </p:cNvPr>
            <p:cNvSpPr txBox="1"/>
            <p:nvPr/>
          </p:nvSpPr>
          <p:spPr>
            <a:xfrm>
              <a:off x="5640108" y="975817"/>
              <a:ext cx="476097" cy="344486"/>
            </a:xfrm>
            <a:prstGeom prst="rect">
              <a:avLst/>
            </a:prstGeom>
            <a:noFill/>
          </p:spPr>
          <p:txBody>
            <a:bodyPr wrap="square" rtlCol="0">
              <a:spAutoFit/>
            </a:bodyPr>
            <a:lstStyle/>
            <a:p>
              <a:pPr algn="ctr" defTabSz="914377">
                <a:defRPr/>
              </a:pPr>
              <a:r>
                <a:rPr lang="en-US" altLang="zh-CN" sz="2400" dirty="0">
                  <a:solidFill>
                    <a:prstClr val="white"/>
                  </a:solidFill>
                  <a:latin typeface="微软雅黑"/>
                  <a:ea typeface="微软雅黑"/>
                  <a:cs typeface="+mn-ea"/>
                  <a:sym typeface="+mn-lt"/>
                </a:rPr>
                <a:t>07</a:t>
              </a:r>
            </a:p>
          </p:txBody>
        </p:sp>
      </p:grpSp>
      <p:sp>
        <p:nvSpPr>
          <p:cNvPr id="40" name="文本框 10">
            <a:extLst>
              <a:ext uri="{FF2B5EF4-FFF2-40B4-BE49-F238E27FC236}">
                <a16:creationId xmlns:a16="http://schemas.microsoft.com/office/drawing/2014/main" id="{62F4DE78-A69B-4DD3-B8F4-B4E9B9513E53}"/>
              </a:ext>
            </a:extLst>
          </p:cNvPr>
          <p:cNvSpPr txBox="1"/>
          <p:nvPr/>
        </p:nvSpPr>
        <p:spPr>
          <a:xfrm>
            <a:off x="7422659" y="5760054"/>
            <a:ext cx="2952924" cy="488148"/>
          </a:xfrm>
          <a:prstGeom prst="roundRect">
            <a:avLst/>
          </a:prstGeom>
          <a:solidFill>
            <a:srgbClr val="1B4367"/>
          </a:solidFill>
        </p:spPr>
        <p:txBody>
          <a:bodyPr wrap="square" rtlCol="0">
            <a:spAutoFit/>
          </a:bodyPr>
          <a:lstStyle/>
          <a:p>
            <a:pPr algn="ctr" defTabSz="914377"/>
            <a:r>
              <a:rPr lang="zh-CN" altLang="en-US" sz="2267" dirty="0">
                <a:solidFill>
                  <a:prstClr val="white"/>
                </a:solidFill>
                <a:latin typeface="微软雅黑"/>
                <a:ea typeface="微软雅黑"/>
                <a:cs typeface="+mn-ea"/>
                <a:sym typeface="+mn-lt"/>
              </a:rPr>
              <a:t>隐私保护</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4">
            <a:extLst>
              <a:ext uri="{FF2B5EF4-FFF2-40B4-BE49-F238E27FC236}">
                <a16:creationId xmlns:a16="http://schemas.microsoft.com/office/drawing/2014/main" id="{5DBDECA6-52AC-4334-9049-418EE2DDB2E8}"/>
              </a:ext>
            </a:extLst>
          </p:cNvPr>
          <p:cNvGrpSpPr>
            <a:grpSpLocks noChangeAspect="1"/>
          </p:cNvGrpSpPr>
          <p:nvPr/>
        </p:nvGrpSpPr>
        <p:grpSpPr>
          <a:xfrm rot="4351113">
            <a:off x="6199201" y="2008779"/>
            <a:ext cx="4463045" cy="2784256"/>
            <a:chOff x="940378" y="1579484"/>
            <a:chExt cx="7056438" cy="4402137"/>
          </a:xfrm>
        </p:grpSpPr>
        <p:sp>
          <p:nvSpPr>
            <p:cNvPr id="21" name="Freeform 673">
              <a:extLst>
                <a:ext uri="{FF2B5EF4-FFF2-40B4-BE49-F238E27FC236}">
                  <a16:creationId xmlns:a16="http://schemas.microsoft.com/office/drawing/2014/main" id="{ED83974E-BB3B-4EE4-8960-130EF7547FA9}"/>
                </a:ext>
              </a:extLst>
            </p:cNvPr>
            <p:cNvSpPr>
              <a:spLocks noEditPoints="1"/>
            </p:cNvSpPr>
            <p:nvPr/>
          </p:nvSpPr>
          <p:spPr bwMode="auto">
            <a:xfrm rot="21275257">
              <a:off x="4204278" y="1579484"/>
              <a:ext cx="2628900" cy="2630487"/>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2"/>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pPr>
              <a:endParaRPr kumimoji="1" lang="zh-CN" altLang="en-US" sz="853">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675">
              <a:extLst>
                <a:ext uri="{FF2B5EF4-FFF2-40B4-BE49-F238E27FC236}">
                  <a16:creationId xmlns:a16="http://schemas.microsoft.com/office/drawing/2014/main" id="{F5A5CCF5-188E-4729-805A-E7C4E315327D}"/>
                </a:ext>
              </a:extLst>
            </p:cNvPr>
            <p:cNvSpPr>
              <a:spLocks noEditPoints="1"/>
            </p:cNvSpPr>
            <p:nvPr/>
          </p:nvSpPr>
          <p:spPr bwMode="auto">
            <a:xfrm rot="21275257">
              <a:off x="940378" y="1649334"/>
              <a:ext cx="3429000" cy="3429000"/>
            </a:xfrm>
            <a:custGeom>
              <a:avLst/>
              <a:gdLst>
                <a:gd name="T0" fmla="*/ 2147483647 w 2622"/>
                <a:gd name="T1" fmla="*/ 2147483647 h 2622"/>
                <a:gd name="T2" fmla="*/ 2147483647 w 2622"/>
                <a:gd name="T3" fmla="*/ 2147483647 h 2622"/>
                <a:gd name="T4" fmla="*/ 2147483647 w 2622"/>
                <a:gd name="T5" fmla="*/ 2147483647 h 2622"/>
                <a:gd name="T6" fmla="*/ 2147483647 w 2622"/>
                <a:gd name="T7" fmla="*/ 2147483647 h 2622"/>
                <a:gd name="T8" fmla="*/ 2147483647 w 2622"/>
                <a:gd name="T9" fmla="*/ 2147483647 h 2622"/>
                <a:gd name="T10" fmla="*/ 2147483647 w 2622"/>
                <a:gd name="T11" fmla="*/ 2147483647 h 2622"/>
                <a:gd name="T12" fmla="*/ 2147483647 w 2622"/>
                <a:gd name="T13" fmla="*/ 2147483647 h 2622"/>
                <a:gd name="T14" fmla="*/ 2147483647 w 2622"/>
                <a:gd name="T15" fmla="*/ 2147483647 h 2622"/>
                <a:gd name="T16" fmla="*/ 2147483647 w 2622"/>
                <a:gd name="T17" fmla="*/ 2147483647 h 2622"/>
                <a:gd name="T18" fmla="*/ 2147483647 w 2622"/>
                <a:gd name="T19" fmla="*/ 2147483647 h 2622"/>
                <a:gd name="T20" fmla="*/ 2147483647 w 2622"/>
                <a:gd name="T21" fmla="*/ 2147483647 h 2622"/>
                <a:gd name="T22" fmla="*/ 2147483647 w 2622"/>
                <a:gd name="T23" fmla="*/ 2147483647 h 2622"/>
                <a:gd name="T24" fmla="*/ 2147483647 w 2622"/>
                <a:gd name="T25" fmla="*/ 2147483647 h 2622"/>
                <a:gd name="T26" fmla="*/ 2147483647 w 2622"/>
                <a:gd name="T27" fmla="*/ 2147483647 h 2622"/>
                <a:gd name="T28" fmla="*/ 2147483647 w 2622"/>
                <a:gd name="T29" fmla="*/ 2147483647 h 2622"/>
                <a:gd name="T30" fmla="*/ 2147483647 w 2622"/>
                <a:gd name="T31" fmla="*/ 2147483647 h 2622"/>
                <a:gd name="T32" fmla="*/ 2147483647 w 2622"/>
                <a:gd name="T33" fmla="*/ 2147483647 h 2622"/>
                <a:gd name="T34" fmla="*/ 2147483647 w 2622"/>
                <a:gd name="T35" fmla="*/ 2147483647 h 2622"/>
                <a:gd name="T36" fmla="*/ 2147483647 w 2622"/>
                <a:gd name="T37" fmla="*/ 2147483647 h 2622"/>
                <a:gd name="T38" fmla="*/ 2147483647 w 2622"/>
                <a:gd name="T39" fmla="*/ 2147483647 h 2622"/>
                <a:gd name="T40" fmla="*/ 2147483647 w 2622"/>
                <a:gd name="T41" fmla="*/ 2147483647 h 2622"/>
                <a:gd name="T42" fmla="*/ 2147483647 w 2622"/>
                <a:gd name="T43" fmla="*/ 2147483647 h 2622"/>
                <a:gd name="T44" fmla="*/ 2147483647 w 2622"/>
                <a:gd name="T45" fmla="*/ 2147483647 h 2622"/>
                <a:gd name="T46" fmla="*/ 2147483647 w 2622"/>
                <a:gd name="T47" fmla="*/ 2147483647 h 2622"/>
                <a:gd name="T48" fmla="*/ 2147483647 w 2622"/>
                <a:gd name="T49" fmla="*/ 2147483647 h 2622"/>
                <a:gd name="T50" fmla="*/ 2147483647 w 2622"/>
                <a:gd name="T51" fmla="*/ 2147483647 h 2622"/>
                <a:gd name="T52" fmla="*/ 2147483647 w 2622"/>
                <a:gd name="T53" fmla="*/ 2147483647 h 2622"/>
                <a:gd name="T54" fmla="*/ 2147483647 w 2622"/>
                <a:gd name="T55" fmla="*/ 2147483647 h 2622"/>
                <a:gd name="T56" fmla="*/ 2147483647 w 2622"/>
                <a:gd name="T57" fmla="*/ 2147483647 h 2622"/>
                <a:gd name="T58" fmla="*/ 2147483647 w 2622"/>
                <a:gd name="T59" fmla="*/ 2147483647 h 2622"/>
                <a:gd name="T60" fmla="*/ 2147483647 w 2622"/>
                <a:gd name="T61" fmla="*/ 2147483647 h 2622"/>
                <a:gd name="T62" fmla="*/ 2147483647 w 2622"/>
                <a:gd name="T63" fmla="*/ 2147483647 h 2622"/>
                <a:gd name="T64" fmla="*/ 2147483647 w 2622"/>
                <a:gd name="T65" fmla="*/ 2147483647 h 2622"/>
                <a:gd name="T66" fmla="*/ 2147483647 w 2622"/>
                <a:gd name="T67" fmla="*/ 2147483647 h 2622"/>
                <a:gd name="T68" fmla="*/ 2147483647 w 2622"/>
                <a:gd name="T69" fmla="*/ 2147483647 h 2622"/>
                <a:gd name="T70" fmla="*/ 2147483647 w 2622"/>
                <a:gd name="T71" fmla="*/ 2147483647 h 2622"/>
                <a:gd name="T72" fmla="*/ 2147483647 w 2622"/>
                <a:gd name="T73" fmla="*/ 2147483647 h 2622"/>
                <a:gd name="T74" fmla="*/ 2147483647 w 2622"/>
                <a:gd name="T75" fmla="*/ 2147483647 h 2622"/>
                <a:gd name="T76" fmla="*/ 2147483647 w 2622"/>
                <a:gd name="T77" fmla="*/ 2147483647 h 2622"/>
                <a:gd name="T78" fmla="*/ 2147483647 w 2622"/>
                <a:gd name="T79" fmla="*/ 2147483647 h 2622"/>
                <a:gd name="T80" fmla="*/ 2147483647 w 2622"/>
                <a:gd name="T81" fmla="*/ 2147483647 h 2622"/>
                <a:gd name="T82" fmla="*/ 2147483647 w 2622"/>
                <a:gd name="T83" fmla="*/ 2147483647 h 2622"/>
                <a:gd name="T84" fmla="*/ 2147483647 w 2622"/>
                <a:gd name="T85" fmla="*/ 2147483647 h 2622"/>
                <a:gd name="T86" fmla="*/ 2147483647 w 2622"/>
                <a:gd name="T87" fmla="*/ 2147483647 h 2622"/>
                <a:gd name="T88" fmla="*/ 2147483647 w 2622"/>
                <a:gd name="T89" fmla="*/ 2147483647 h 2622"/>
                <a:gd name="T90" fmla="*/ 2147483647 w 2622"/>
                <a:gd name="T91" fmla="*/ 2147483647 h 2622"/>
                <a:gd name="T92" fmla="*/ 2147483647 w 2622"/>
                <a:gd name="T93" fmla="*/ 2147483647 h 2622"/>
                <a:gd name="T94" fmla="*/ 2147483647 w 2622"/>
                <a:gd name="T95" fmla="*/ 2147483647 h 2622"/>
                <a:gd name="T96" fmla="*/ 2147483647 w 2622"/>
                <a:gd name="T97" fmla="*/ 2147483647 h 2622"/>
                <a:gd name="T98" fmla="*/ 2147483647 w 2622"/>
                <a:gd name="T99" fmla="*/ 2147483647 h 2622"/>
                <a:gd name="T100" fmla="*/ 2147483647 w 2622"/>
                <a:gd name="T101" fmla="*/ 2147483647 h 2622"/>
                <a:gd name="T102" fmla="*/ 2147483647 w 2622"/>
                <a:gd name="T103" fmla="*/ 2147483647 h 2622"/>
                <a:gd name="T104" fmla="*/ 2147483647 w 2622"/>
                <a:gd name="T105" fmla="*/ 2147483647 h 2622"/>
                <a:gd name="T106" fmla="*/ 2147483647 w 2622"/>
                <a:gd name="T107" fmla="*/ 2147483647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chemeClr val="accent1">
                <a:alpha val="79999"/>
              </a:schemeClr>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pPr>
              <a:endParaRPr kumimoji="1" lang="zh-CN" altLang="en-US" sz="853">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Oval 676">
              <a:extLst>
                <a:ext uri="{FF2B5EF4-FFF2-40B4-BE49-F238E27FC236}">
                  <a16:creationId xmlns:a16="http://schemas.microsoft.com/office/drawing/2014/main" id="{3A97E4E0-D0ED-4BC6-B1FC-A3EDBA881328}"/>
                </a:ext>
              </a:extLst>
            </p:cNvPr>
            <p:cNvSpPr>
              <a:spLocks noChangeArrowheads="1"/>
            </p:cNvSpPr>
            <p:nvPr/>
          </p:nvSpPr>
          <p:spPr bwMode="auto">
            <a:xfrm rot="21275257">
              <a:off x="1307091" y="2016046"/>
              <a:ext cx="2695575" cy="2693988"/>
            </a:xfrm>
            <a:prstGeom prst="ellipse">
              <a:avLst/>
            </a:prstGeom>
            <a:solidFill>
              <a:schemeClr val="accent1"/>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pPr>
              <a:endParaRPr kumimoji="1" lang="ko-KR" altLang="en-US" sz="853">
                <a:solidFill>
                  <a:schemeClr val="bg1">
                    <a:lumMod val="65000"/>
                  </a:schemeClr>
                </a:solidFill>
                <a:latin typeface="Arial" panose="020B0604020202020204" pitchFamily="34" charset="0"/>
                <a:cs typeface="+mn-ea"/>
                <a:sym typeface="Arial" panose="020B0604020202020204" pitchFamily="34" charset="0"/>
              </a:endParaRPr>
            </a:p>
          </p:txBody>
        </p:sp>
        <p:sp>
          <p:nvSpPr>
            <p:cNvPr id="24" name="Oval 677">
              <a:extLst>
                <a:ext uri="{FF2B5EF4-FFF2-40B4-BE49-F238E27FC236}">
                  <a16:creationId xmlns:a16="http://schemas.microsoft.com/office/drawing/2014/main" id="{BBDCB235-F979-4021-B707-34CC8BC8B3CB}"/>
                </a:ext>
              </a:extLst>
            </p:cNvPr>
            <p:cNvSpPr>
              <a:spLocks noChangeArrowheads="1"/>
            </p:cNvSpPr>
            <p:nvPr/>
          </p:nvSpPr>
          <p:spPr bwMode="auto">
            <a:xfrm rot="21275257">
              <a:off x="4617028" y="1993821"/>
              <a:ext cx="1801813" cy="1801813"/>
            </a:xfrm>
            <a:prstGeom prst="ellipse">
              <a:avLst/>
            </a:prstGeom>
            <a:solidFill>
              <a:schemeClr val="accent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pPr>
              <a:endParaRPr kumimoji="1" lang="ko-KR" altLang="en-US" sz="853" dirty="0">
                <a:solidFill>
                  <a:schemeClr val="bg1">
                    <a:lumMod val="65000"/>
                  </a:schemeClr>
                </a:solidFill>
                <a:latin typeface="Arial" panose="020B0604020202020204" pitchFamily="34" charset="0"/>
                <a:cs typeface="+mn-ea"/>
                <a:sym typeface="Arial" panose="020B0604020202020204" pitchFamily="34" charset="0"/>
              </a:endParaRPr>
            </a:p>
          </p:txBody>
        </p:sp>
        <p:sp>
          <p:nvSpPr>
            <p:cNvPr id="28" name="Freeform 679">
              <a:extLst>
                <a:ext uri="{FF2B5EF4-FFF2-40B4-BE49-F238E27FC236}">
                  <a16:creationId xmlns:a16="http://schemas.microsoft.com/office/drawing/2014/main" id="{6624659D-E0C7-4367-8B1D-97D6CB13AA6C}"/>
                </a:ext>
              </a:extLst>
            </p:cNvPr>
            <p:cNvSpPr>
              <a:spLocks noEditPoints="1"/>
            </p:cNvSpPr>
            <p:nvPr/>
          </p:nvSpPr>
          <p:spPr bwMode="auto">
            <a:xfrm rot="21275257">
              <a:off x="5693353" y="3676571"/>
              <a:ext cx="2303463" cy="2305050"/>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chemeClr val="accent3"/>
            </a:solidFill>
            <a:ln>
              <a:noFill/>
            </a:ln>
            <a:extLst>
              <a:ext uri="{91240B29-F687-4F45-9708-019B960494DF}">
                <a14:hiddenLine xmlns:a14="http://schemas.microsoft.com/office/drawing/2010/main" w="19050" cap="rnd">
                  <a:solidFill>
                    <a:srgbClr val="000000"/>
                  </a:solidFill>
                  <a:prstDash val="sysDot"/>
                  <a:round/>
                  <a:headEnd/>
                  <a:tailEnd/>
                </a14:hiddenLine>
              </a:ext>
            </a:extLst>
          </p:spPr>
          <p:txBody>
            <a:bodyPr wrap="none" anchor="ctr"/>
            <a:lstStyle/>
            <a:p>
              <a:pPr algn="just" fontAlgn="base" latinLnBrk="1">
                <a:lnSpc>
                  <a:spcPct val="120000"/>
                </a:lnSpc>
              </a:pPr>
              <a:endParaRPr kumimoji="1" lang="zh-CN" altLang="en-US" sz="853">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Oval 680">
              <a:extLst>
                <a:ext uri="{FF2B5EF4-FFF2-40B4-BE49-F238E27FC236}">
                  <a16:creationId xmlns:a16="http://schemas.microsoft.com/office/drawing/2014/main" id="{FBC003E1-3F77-47C9-8169-4F7FEF402D88}"/>
                </a:ext>
              </a:extLst>
            </p:cNvPr>
            <p:cNvSpPr>
              <a:spLocks noChangeArrowheads="1"/>
            </p:cNvSpPr>
            <p:nvPr/>
          </p:nvSpPr>
          <p:spPr bwMode="auto">
            <a:xfrm rot="21275257">
              <a:off x="6055303" y="4040109"/>
              <a:ext cx="1577975" cy="1577975"/>
            </a:xfrm>
            <a:prstGeom prst="ellipse">
              <a:avLst/>
            </a:prstGeom>
            <a:solidFill>
              <a:schemeClr val="accent3"/>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just" fontAlgn="base" latinLnBrk="1">
                <a:lnSpc>
                  <a:spcPct val="120000"/>
                </a:lnSpc>
              </a:pPr>
              <a:endParaRPr kumimoji="1" lang="ko-KR" altLang="en-US" sz="853">
                <a:solidFill>
                  <a:schemeClr val="bg1">
                    <a:lumMod val="65000"/>
                  </a:schemeClr>
                </a:solidFill>
                <a:latin typeface="Arial" panose="020B0604020202020204" pitchFamily="34" charset="0"/>
                <a:cs typeface="+mn-ea"/>
                <a:sym typeface="Arial" panose="020B0604020202020204" pitchFamily="34" charset="0"/>
              </a:endParaRPr>
            </a:p>
          </p:txBody>
        </p:sp>
      </p:grpSp>
      <p:grpSp>
        <p:nvGrpSpPr>
          <p:cNvPr id="38" name="Group 17">
            <a:extLst>
              <a:ext uri="{FF2B5EF4-FFF2-40B4-BE49-F238E27FC236}">
                <a16:creationId xmlns:a16="http://schemas.microsoft.com/office/drawing/2014/main" id="{D807288F-5A71-4185-82D6-AD59196B36BB}"/>
              </a:ext>
            </a:extLst>
          </p:cNvPr>
          <p:cNvGrpSpPr/>
          <p:nvPr/>
        </p:nvGrpSpPr>
        <p:grpSpPr>
          <a:xfrm>
            <a:off x="8060233" y="4817165"/>
            <a:ext cx="414060" cy="414060"/>
            <a:chOff x="5607370" y="3562829"/>
            <a:chExt cx="587140" cy="587140"/>
          </a:xfrm>
          <a:solidFill>
            <a:schemeClr val="bg1"/>
          </a:solidFill>
        </p:grpSpPr>
        <p:sp>
          <p:nvSpPr>
            <p:cNvPr id="40" name="Freeform 15">
              <a:extLst>
                <a:ext uri="{FF2B5EF4-FFF2-40B4-BE49-F238E27FC236}">
                  <a16:creationId xmlns:a16="http://schemas.microsoft.com/office/drawing/2014/main" id="{77576EB3-0E33-446C-ADD2-AD83BB47B42D}"/>
                </a:ext>
              </a:extLst>
            </p:cNvPr>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3">
              <a:extLst>
                <a:ext uri="{FF2B5EF4-FFF2-40B4-BE49-F238E27FC236}">
                  <a16:creationId xmlns:a16="http://schemas.microsoft.com/office/drawing/2014/main" id="{C5893F9C-C9C0-4A35-9297-83EA16F670DF}"/>
                </a:ext>
              </a:extLst>
            </p:cNvPr>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6" name="Group 20">
            <a:extLst>
              <a:ext uri="{FF2B5EF4-FFF2-40B4-BE49-F238E27FC236}">
                <a16:creationId xmlns:a16="http://schemas.microsoft.com/office/drawing/2014/main" id="{CFA48440-B2A6-45EF-839B-4D203FAC430B}"/>
              </a:ext>
            </a:extLst>
          </p:cNvPr>
          <p:cNvGrpSpPr/>
          <p:nvPr/>
        </p:nvGrpSpPr>
        <p:grpSpPr>
          <a:xfrm>
            <a:off x="8058263" y="1880176"/>
            <a:ext cx="594719" cy="594719"/>
            <a:chOff x="6665323" y="3562825"/>
            <a:chExt cx="587140" cy="587140"/>
          </a:xfrm>
          <a:solidFill>
            <a:schemeClr val="bg1"/>
          </a:solidFill>
        </p:grpSpPr>
        <p:sp>
          <p:nvSpPr>
            <p:cNvPr id="48" name="Freeform 19">
              <a:extLst>
                <a:ext uri="{FF2B5EF4-FFF2-40B4-BE49-F238E27FC236}">
                  <a16:creationId xmlns:a16="http://schemas.microsoft.com/office/drawing/2014/main" id="{8681E96B-9871-4C71-8975-9DF4AE51426D}"/>
                </a:ext>
              </a:extLst>
            </p:cNvPr>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23">
              <a:extLst>
                <a:ext uri="{FF2B5EF4-FFF2-40B4-BE49-F238E27FC236}">
                  <a16:creationId xmlns:a16="http://schemas.microsoft.com/office/drawing/2014/main" id="{6E571B73-DB16-4560-84DC-19F9768C29A9}"/>
                </a:ext>
              </a:extLst>
            </p:cNvPr>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23">
            <a:extLst>
              <a:ext uri="{FF2B5EF4-FFF2-40B4-BE49-F238E27FC236}">
                <a16:creationId xmlns:a16="http://schemas.microsoft.com/office/drawing/2014/main" id="{FAF5DDFF-A36F-41CB-BCBB-36BDC468642B}"/>
              </a:ext>
            </a:extLst>
          </p:cNvPr>
          <p:cNvGrpSpPr/>
          <p:nvPr/>
        </p:nvGrpSpPr>
        <p:grpSpPr>
          <a:xfrm>
            <a:off x="8957450" y="3641223"/>
            <a:ext cx="414060" cy="414060"/>
            <a:chOff x="7740352" y="3562825"/>
            <a:chExt cx="587140" cy="587140"/>
          </a:xfrm>
          <a:solidFill>
            <a:schemeClr val="bg1"/>
          </a:solidFill>
        </p:grpSpPr>
        <p:sp>
          <p:nvSpPr>
            <p:cNvPr id="52" name="Freeform 24">
              <a:extLst>
                <a:ext uri="{FF2B5EF4-FFF2-40B4-BE49-F238E27FC236}">
                  <a16:creationId xmlns:a16="http://schemas.microsoft.com/office/drawing/2014/main" id="{B4527468-FD89-4618-B868-948F02985477}"/>
                </a:ext>
              </a:extLst>
            </p:cNvPr>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7">
              <a:extLst>
                <a:ext uri="{FF2B5EF4-FFF2-40B4-BE49-F238E27FC236}">
                  <a16:creationId xmlns:a16="http://schemas.microsoft.com/office/drawing/2014/main" id="{A95BF934-AE61-4B1A-98BC-E662546A3383}"/>
                </a:ext>
              </a:extLst>
            </p:cNvPr>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vert="horz" wrap="square" lIns="100014" tIns="50006" rIns="100014" bIns="50006" numCol="1" anchor="t" anchorCtr="0" compatLnSpc="1">
              <a:prstTxWarp prst="textNoShape">
                <a:avLst/>
              </a:prstTxWarp>
            </a:bodyPr>
            <a:lstStyle/>
            <a:p>
              <a:pPr algn="just">
                <a:lnSpc>
                  <a:spcPct val="120000"/>
                </a:lnSpc>
              </a:pPr>
              <a:endParaRPr lang="en-US" sz="853"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6" name="Content Placeholder 2">
            <a:extLst>
              <a:ext uri="{FF2B5EF4-FFF2-40B4-BE49-F238E27FC236}">
                <a16:creationId xmlns:a16="http://schemas.microsoft.com/office/drawing/2014/main" id="{D2B76609-28D4-4868-9076-D5703ACD34DA}"/>
              </a:ext>
            </a:extLst>
          </p:cNvPr>
          <p:cNvSpPr txBox="1">
            <a:spLocks/>
          </p:cNvSpPr>
          <p:nvPr/>
        </p:nvSpPr>
        <p:spPr>
          <a:xfrm>
            <a:off x="945849" y="1711477"/>
            <a:ext cx="5146944" cy="4487716"/>
          </a:xfrm>
          <a:prstGeom prst="rect">
            <a:avLst/>
          </a:prstGeom>
        </p:spPr>
        <p:txBody>
          <a:bodyPr vert="horz" lIns="100014" tIns="50006" rIns="100014" bIns="5000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ts val="0"/>
              </a:spcBef>
              <a:buNone/>
              <a:defRPr/>
            </a:pPr>
            <a:r>
              <a:rPr lang="zh-CN" altLang="en-US" sz="1800" dirty="0">
                <a:solidFill>
                  <a:schemeClr val="tx1"/>
                </a:solidFill>
              </a:rPr>
              <a:t>     </a:t>
            </a:r>
            <a:r>
              <a:rPr lang="en-US" altLang="zh-CN" sz="1800" dirty="0">
                <a:solidFill>
                  <a:schemeClr val="tx1"/>
                </a:solidFill>
              </a:rPr>
              <a:t>Quorum</a:t>
            </a:r>
            <a:r>
              <a:rPr lang="zh-CN" altLang="en-US" sz="1800" dirty="0">
                <a:solidFill>
                  <a:schemeClr val="tx1"/>
                </a:solidFill>
              </a:rPr>
              <a:t>没有沿用以太坊的</a:t>
            </a:r>
            <a:r>
              <a:rPr lang="en-US" altLang="zh-CN" sz="1800" dirty="0" err="1">
                <a:solidFill>
                  <a:schemeClr val="tx1"/>
                </a:solidFill>
              </a:rPr>
              <a:t>PoW</a:t>
            </a:r>
            <a:r>
              <a:rPr lang="zh-CN" altLang="en-US" sz="1800" dirty="0">
                <a:solidFill>
                  <a:schemeClr val="tx1"/>
                </a:solidFill>
              </a:rPr>
              <a:t>共识机制。</a:t>
            </a:r>
            <a:r>
              <a:rPr lang="en-US" altLang="zh-CN" sz="1800" b="1" dirty="0">
                <a:solidFill>
                  <a:schemeClr val="tx1"/>
                </a:solidFill>
              </a:rPr>
              <a:t>Quorum</a:t>
            </a:r>
            <a:r>
              <a:rPr lang="zh-CN" altLang="en-US" sz="1800" b="1" dirty="0">
                <a:solidFill>
                  <a:schemeClr val="tx1"/>
                </a:solidFill>
              </a:rPr>
              <a:t>同时维护着公有状态数据和私有状态数据。</a:t>
            </a:r>
            <a:r>
              <a:rPr lang="zh-CN" altLang="en-US" sz="1800" dirty="0">
                <a:solidFill>
                  <a:schemeClr val="tx1"/>
                </a:solidFill>
              </a:rPr>
              <a:t>公有状态数据需要在全网所有节点间达成共识，私有状态数据仅需在交易参与者间达成共识。基于这些前提，</a:t>
            </a:r>
            <a:r>
              <a:rPr lang="en-US" altLang="zh-CN" sz="1800" dirty="0">
                <a:solidFill>
                  <a:schemeClr val="tx1"/>
                </a:solidFill>
              </a:rPr>
              <a:t>Quorum </a:t>
            </a:r>
            <a:r>
              <a:rPr lang="zh-CN" altLang="en-US" sz="1800" dirty="0">
                <a:solidFill>
                  <a:schemeClr val="tx1"/>
                </a:solidFill>
              </a:rPr>
              <a:t>提供了基于</a:t>
            </a:r>
            <a:r>
              <a:rPr lang="en-US" altLang="zh-CN" sz="1800" b="1" dirty="0">
                <a:solidFill>
                  <a:schemeClr val="tx1"/>
                </a:solidFill>
              </a:rPr>
              <a:t>Raft</a:t>
            </a:r>
            <a:r>
              <a:rPr lang="zh-CN" altLang="en-US" sz="1800" b="1" dirty="0">
                <a:solidFill>
                  <a:schemeClr val="tx1"/>
                </a:solidFill>
              </a:rPr>
              <a:t>的</a:t>
            </a:r>
            <a:r>
              <a:rPr lang="en-US" altLang="zh-CN" sz="1800" b="1" dirty="0" err="1">
                <a:solidFill>
                  <a:schemeClr val="tx1"/>
                </a:solidFill>
              </a:rPr>
              <a:t>etcd</a:t>
            </a:r>
            <a:r>
              <a:rPr lang="en-US" altLang="zh-CN" sz="1800" b="1" dirty="0">
                <a:solidFill>
                  <a:schemeClr val="tx1"/>
                </a:solidFill>
              </a:rPr>
              <a:t> </a:t>
            </a:r>
            <a:r>
              <a:rPr lang="zh-CN" altLang="en-US" sz="1800" dirty="0">
                <a:solidFill>
                  <a:schemeClr val="tx1"/>
                </a:solidFill>
              </a:rPr>
              <a:t>和基于</a:t>
            </a:r>
            <a:r>
              <a:rPr lang="en-US" altLang="zh-CN" sz="1800" b="1" dirty="0">
                <a:solidFill>
                  <a:schemeClr val="tx1"/>
                </a:solidFill>
              </a:rPr>
              <a:t>PBFT</a:t>
            </a:r>
            <a:r>
              <a:rPr lang="zh-CN" altLang="en-US" sz="1800" b="1" dirty="0">
                <a:solidFill>
                  <a:schemeClr val="tx1"/>
                </a:solidFill>
              </a:rPr>
              <a:t>的</a:t>
            </a:r>
            <a:r>
              <a:rPr lang="en-US" altLang="zh-CN" sz="1800" b="1" dirty="0" err="1">
                <a:solidFill>
                  <a:schemeClr val="tx1"/>
                </a:solidFill>
              </a:rPr>
              <a:t>IstanbulBFT</a:t>
            </a:r>
            <a:r>
              <a:rPr lang="en-US" altLang="zh-CN" sz="1800" b="1" dirty="0">
                <a:solidFill>
                  <a:schemeClr val="tx1"/>
                </a:solidFill>
              </a:rPr>
              <a:t> </a:t>
            </a:r>
            <a:r>
              <a:rPr lang="zh-CN" altLang="en-US" sz="1800" dirty="0">
                <a:solidFill>
                  <a:schemeClr val="tx1"/>
                </a:solidFill>
              </a:rPr>
              <a:t>两种共识服务。</a:t>
            </a:r>
            <a:r>
              <a:rPr lang="en-US" altLang="zh-CN" sz="1800" dirty="0">
                <a:solidFill>
                  <a:schemeClr val="tx1"/>
                </a:solidFill>
              </a:rPr>
              <a:t>Quorum</a:t>
            </a:r>
            <a:r>
              <a:rPr lang="zh-CN" altLang="en-US" sz="1800" dirty="0">
                <a:solidFill>
                  <a:schemeClr val="tx1"/>
                </a:solidFill>
              </a:rPr>
              <a:t>实现了基于</a:t>
            </a:r>
            <a:r>
              <a:rPr lang="en-US" altLang="zh-CN" sz="1800" dirty="0" err="1">
                <a:solidFill>
                  <a:schemeClr val="tx1"/>
                </a:solidFill>
              </a:rPr>
              <a:t>PoS</a:t>
            </a:r>
            <a:r>
              <a:rPr lang="zh-CN" altLang="en-US" sz="1800" dirty="0">
                <a:solidFill>
                  <a:schemeClr val="tx1"/>
                </a:solidFill>
              </a:rPr>
              <a:t>的</a:t>
            </a:r>
            <a:r>
              <a:rPr lang="en-US" altLang="zh-CN" sz="1800" dirty="0" err="1">
                <a:solidFill>
                  <a:schemeClr val="tx1"/>
                </a:solidFill>
              </a:rPr>
              <a:t>QuorumChain</a:t>
            </a:r>
            <a:r>
              <a:rPr lang="zh-CN" altLang="en-US" sz="1800" dirty="0">
                <a:solidFill>
                  <a:schemeClr val="tx1"/>
                </a:solidFill>
              </a:rPr>
              <a:t>共识服务，但在 </a:t>
            </a:r>
            <a:r>
              <a:rPr lang="en-US" altLang="zh-CN" sz="1800" dirty="0">
                <a:solidFill>
                  <a:schemeClr val="tx1"/>
                </a:solidFill>
              </a:rPr>
              <a:t>Quorum2.0 </a:t>
            </a:r>
            <a:r>
              <a:rPr lang="zh-CN" altLang="en-US" sz="1800" dirty="0">
                <a:solidFill>
                  <a:schemeClr val="tx1"/>
                </a:solidFill>
              </a:rPr>
              <a:t>中已被舍弃。</a:t>
            </a:r>
            <a:endParaRPr lang="en-US" altLang="zh-CN" sz="18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64" name="直接连接符 63">
            <a:extLst>
              <a:ext uri="{FF2B5EF4-FFF2-40B4-BE49-F238E27FC236}">
                <a16:creationId xmlns:a16="http://schemas.microsoft.com/office/drawing/2014/main" id="{9CAEE578-E97F-4DC6-B2B5-9B89018A9592}"/>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5" name="文本框 15">
            <a:extLst>
              <a:ext uri="{FF2B5EF4-FFF2-40B4-BE49-F238E27FC236}">
                <a16:creationId xmlns:a16="http://schemas.microsoft.com/office/drawing/2014/main" id="{8AF46E84-4F78-438E-81D2-7D91BDCD96BD}"/>
              </a:ext>
            </a:extLst>
          </p:cNvPr>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4.3 Quorum</a:t>
            </a:r>
            <a:endParaRPr lang="zh-CN" altLang="en-US" sz="2267" b="1" dirty="0">
              <a:solidFill>
                <a:srgbClr val="1B4367"/>
              </a:solidFill>
              <a:cs typeface="+mn-ea"/>
              <a:sym typeface="+mn-lt"/>
            </a:endParaRPr>
          </a:p>
        </p:txBody>
      </p:sp>
    </p:spTree>
    <p:extLst>
      <p:ext uri="{BB962C8B-B14F-4D97-AF65-F5344CB8AC3E}">
        <p14:creationId xmlns:p14="http://schemas.microsoft.com/office/powerpoint/2010/main" val="424481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5092847" y="1452078"/>
            <a:ext cx="2000037" cy="2000037"/>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3" name="文本框 11"/>
          <p:cNvSpPr txBox="1"/>
          <p:nvPr/>
        </p:nvSpPr>
        <p:spPr>
          <a:xfrm>
            <a:off x="3311691" y="3613009"/>
            <a:ext cx="5562349" cy="789896"/>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4533" b="1" i="0" u="none" strike="noStrike" kern="1200" cap="none" spc="0" normalizeH="0" baseline="0" noProof="0" dirty="0">
                <a:ln>
                  <a:noFill/>
                </a:ln>
                <a:solidFill>
                  <a:srgbClr val="1B4367"/>
                </a:solidFill>
                <a:effectLst/>
                <a:uLnTx/>
                <a:uFillTx/>
                <a:latin typeface="微软雅黑"/>
                <a:ea typeface="微软雅黑"/>
                <a:cs typeface="+mn-ea"/>
                <a:sym typeface="+mn-lt"/>
              </a:rPr>
              <a:t>区块链数据</a:t>
            </a:r>
          </a:p>
        </p:txBody>
      </p:sp>
      <p:sp>
        <p:nvSpPr>
          <p:cNvPr id="105" name="文本框 11"/>
          <p:cNvSpPr txBox="1"/>
          <p:nvPr/>
        </p:nvSpPr>
        <p:spPr>
          <a:xfrm>
            <a:off x="4951302" y="2100057"/>
            <a:ext cx="2310525" cy="108767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微软雅黑"/>
                <a:ea typeface="微软雅黑"/>
                <a:cs typeface="+mn-ea"/>
                <a:sym typeface="+mn-lt"/>
              </a:rPr>
              <a:t>05</a:t>
            </a:r>
            <a:endParaRPr kumimoji="0" lang="zh-CN" altLang="en-US" sz="7200" b="0" i="0" u="none" strike="noStrike" kern="1200" cap="none" spc="0" normalizeH="0" baseline="0" noProof="0" dirty="0">
              <a:ln>
                <a:noFill/>
              </a:ln>
              <a:solidFill>
                <a:prstClr val="white"/>
              </a:solidFill>
              <a:effectLst/>
              <a:uLnTx/>
              <a:uFillTx/>
              <a:latin typeface="微软雅黑"/>
              <a:ea typeface="微软雅黑"/>
              <a:cs typeface="+mn-ea"/>
              <a:sym typeface="+mn-lt"/>
            </a:endParaRPr>
          </a:p>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a:ea typeface="微软雅黑"/>
                <a:cs typeface="+mn-ea"/>
                <a:sym typeface="+mn-lt"/>
              </a:rPr>
              <a:t>PART </a:t>
            </a:r>
          </a:p>
        </p:txBody>
      </p:sp>
    </p:spTree>
    <p:extLst>
      <p:ext uri="{BB962C8B-B14F-4D97-AF65-F5344CB8AC3E}">
        <p14:creationId xmlns:p14="http://schemas.microsoft.com/office/powerpoint/2010/main" val="175134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5669280" y="1378256"/>
            <a:ext cx="6522719" cy="4903101"/>
          </a:xfrm>
          <a:prstGeom prst="rect">
            <a:avLst/>
          </a:prstGeom>
          <a:solidFill>
            <a:srgbClr val="1B4367"/>
          </a:solid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25" name="TextBox 1210"/>
          <p:cNvSpPr/>
          <p:nvPr/>
        </p:nvSpPr>
        <p:spPr>
          <a:xfrm>
            <a:off x="6151719" y="1658430"/>
            <a:ext cx="1857496" cy="37965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91440" tIns="45720" rIns="91440" bIns="45720">
            <a:spAutoFit/>
          </a:bodyPr>
          <a:lstStyle/>
          <a:p>
            <a:pPr defTabSz="914377"/>
            <a:r>
              <a:rPr lang="en-US" altLang="zh-CN" sz="1867" b="1" dirty="0">
                <a:solidFill>
                  <a:prstClr val="white"/>
                </a:solidFill>
                <a:cs typeface="+mn-ea"/>
                <a:sym typeface="+mn-lt"/>
              </a:rPr>
              <a:t>Fabric</a:t>
            </a:r>
            <a:r>
              <a:rPr lang="zh-CN" altLang="en-US" sz="1867" b="1" dirty="0">
                <a:solidFill>
                  <a:prstClr val="white"/>
                </a:solidFill>
                <a:cs typeface="+mn-ea"/>
                <a:sym typeface="+mn-lt"/>
              </a:rPr>
              <a:t>区块数据</a:t>
            </a:r>
          </a:p>
        </p:txBody>
      </p:sp>
      <p:sp>
        <p:nvSpPr>
          <p:cNvPr id="12" name="文本框 11"/>
          <p:cNvSpPr txBox="1"/>
          <p:nvPr/>
        </p:nvSpPr>
        <p:spPr>
          <a:xfrm>
            <a:off x="6016473" y="2161343"/>
            <a:ext cx="5828331" cy="2634183"/>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marL="285750" indent="-285750" defTabSz="914377" latinLnBrk="1">
              <a:lnSpc>
                <a:spcPct val="150000"/>
              </a:lnSpc>
              <a:buFont typeface="Wingdings" panose="05000000000000000000" pitchFamily="2" charset="2"/>
              <a:buChar char="ü"/>
            </a:pPr>
            <a:r>
              <a:rPr lang="en-US" altLang="zh-CN" sz="1600" dirty="0">
                <a:solidFill>
                  <a:prstClr val="white"/>
                </a:solidFill>
                <a:latin typeface="微软雅黑"/>
                <a:ea typeface="微软雅黑"/>
                <a:cs typeface="+mn-ea"/>
                <a:sym typeface="+mn-lt"/>
              </a:rPr>
              <a:t>Fabric</a:t>
            </a:r>
            <a:r>
              <a:rPr lang="zh-CN" altLang="en-US" sz="1600" dirty="0">
                <a:solidFill>
                  <a:prstClr val="white"/>
                </a:solidFill>
                <a:latin typeface="微软雅黑"/>
                <a:ea typeface="微软雅黑"/>
                <a:cs typeface="+mn-ea"/>
                <a:sym typeface="+mn-lt"/>
              </a:rPr>
              <a:t>区块中的交易主要由读写集表示</a:t>
            </a:r>
            <a:r>
              <a:rPr lang="en-US" altLang="zh-CN" sz="1600" dirty="0">
                <a:solidFill>
                  <a:prstClr val="white"/>
                </a:solidFill>
                <a:latin typeface="微软雅黑"/>
                <a:ea typeface="微软雅黑"/>
                <a:cs typeface="+mn-ea"/>
                <a:sym typeface="+mn-lt"/>
              </a:rPr>
              <a:t>,</a:t>
            </a:r>
            <a:r>
              <a:rPr lang="zh-CN" altLang="en-US" sz="1600" dirty="0">
                <a:solidFill>
                  <a:prstClr val="white"/>
                </a:solidFill>
                <a:latin typeface="微软雅黑"/>
                <a:ea typeface="微软雅黑"/>
                <a:cs typeface="+mn-ea"/>
                <a:sym typeface="+mn-lt"/>
              </a:rPr>
              <a:t>读写集由背书节点依据交易数据执行智能合约后生成</a:t>
            </a:r>
            <a:r>
              <a:rPr lang="en-US" altLang="zh-CN" sz="1600" dirty="0">
                <a:solidFill>
                  <a:prstClr val="white"/>
                </a:solidFill>
                <a:latin typeface="微软雅黑"/>
                <a:ea typeface="微软雅黑"/>
                <a:cs typeface="+mn-ea"/>
                <a:sym typeface="+mn-lt"/>
              </a:rPr>
              <a:t>:</a:t>
            </a:r>
            <a:r>
              <a:rPr lang="zh-CN" altLang="en-US" sz="1600" dirty="0">
                <a:solidFill>
                  <a:prstClr val="white"/>
                </a:solidFill>
                <a:latin typeface="微软雅黑"/>
                <a:ea typeface="微软雅黑"/>
                <a:cs typeface="+mn-ea"/>
                <a:sym typeface="+mn-lt"/>
              </a:rPr>
              <a:t>读集表示执行该笔交易所需读出的数据集</a:t>
            </a:r>
            <a:r>
              <a:rPr lang="en-US" altLang="zh-CN" sz="1600" dirty="0">
                <a:solidFill>
                  <a:prstClr val="white"/>
                </a:solidFill>
                <a:latin typeface="微软雅黑"/>
                <a:ea typeface="微软雅黑"/>
                <a:cs typeface="+mn-ea"/>
                <a:sym typeface="+mn-lt"/>
              </a:rPr>
              <a:t>;</a:t>
            </a:r>
            <a:r>
              <a:rPr lang="zh-CN" altLang="en-US" sz="1600" dirty="0">
                <a:solidFill>
                  <a:prstClr val="white"/>
                </a:solidFill>
                <a:latin typeface="微软雅黑"/>
                <a:ea typeface="微软雅黑"/>
                <a:cs typeface="+mn-ea"/>
                <a:sym typeface="+mn-lt"/>
              </a:rPr>
              <a:t>写集表示存储交易执行结果所需写入的数据集。</a:t>
            </a:r>
            <a:endParaRPr lang="en-US" altLang="zh-CN" sz="1600" dirty="0">
              <a:solidFill>
                <a:prstClr val="white"/>
              </a:solidFill>
              <a:latin typeface="微软雅黑"/>
              <a:ea typeface="微软雅黑"/>
              <a:cs typeface="+mn-ea"/>
              <a:sym typeface="+mn-lt"/>
            </a:endParaRPr>
          </a:p>
          <a:p>
            <a:pPr marL="285750" indent="-285750" defTabSz="914377" latinLnBrk="1">
              <a:lnSpc>
                <a:spcPct val="150000"/>
              </a:lnSpc>
              <a:buFont typeface="Wingdings" panose="05000000000000000000" pitchFamily="2" charset="2"/>
              <a:buChar char="ü"/>
            </a:pPr>
            <a:r>
              <a:rPr lang="en-US" altLang="zh-CN" sz="1600" dirty="0">
                <a:solidFill>
                  <a:prstClr val="white"/>
                </a:solidFill>
                <a:latin typeface="微软雅黑"/>
                <a:ea typeface="微软雅黑"/>
                <a:cs typeface="+mn-ea"/>
                <a:sym typeface="+mn-lt"/>
              </a:rPr>
              <a:t>Fabric </a:t>
            </a:r>
            <a:r>
              <a:rPr lang="zh-CN" altLang="en-US" sz="1600" dirty="0">
                <a:solidFill>
                  <a:prstClr val="white"/>
                </a:solidFill>
                <a:latin typeface="微软雅黑"/>
                <a:ea typeface="微软雅黑"/>
                <a:cs typeface="+mn-ea"/>
                <a:sym typeface="+mn-lt"/>
              </a:rPr>
              <a:t>区块链中除了包含交易数据的数据区块外，还有包含配置数据的配置区块，配置区块主要包含了区块链中所有节点的数字证书、共识服务地址、区块切分依据等系统配置参数。每条 </a:t>
            </a:r>
            <a:r>
              <a:rPr lang="en-US" altLang="zh-CN" sz="1600" dirty="0">
                <a:solidFill>
                  <a:prstClr val="white"/>
                </a:solidFill>
                <a:latin typeface="微软雅黑"/>
                <a:ea typeface="微软雅黑"/>
                <a:cs typeface="+mn-ea"/>
                <a:sym typeface="+mn-lt"/>
              </a:rPr>
              <a:t>Fabric </a:t>
            </a:r>
            <a:r>
              <a:rPr lang="zh-CN" altLang="en-US" sz="1600" dirty="0">
                <a:solidFill>
                  <a:prstClr val="white"/>
                </a:solidFill>
                <a:latin typeface="微软雅黑"/>
                <a:ea typeface="微软雅黑"/>
                <a:cs typeface="+mn-ea"/>
                <a:sym typeface="+mn-lt"/>
              </a:rPr>
              <a:t>区块链的创世区块就是一个配置区块。</a:t>
            </a:r>
            <a:endParaRPr lang="en-US" altLang="zh-CN" sz="1600" dirty="0">
              <a:solidFill>
                <a:prstClr val="white"/>
              </a:solidFill>
              <a:latin typeface="微软雅黑"/>
              <a:ea typeface="微软雅黑"/>
              <a:cs typeface="+mn-ea"/>
              <a:sym typeface="+mn-lt"/>
            </a:endParaRPr>
          </a:p>
        </p:txBody>
      </p:sp>
      <p:sp>
        <p:nvSpPr>
          <p:cNvPr id="18" name="矩形 23"/>
          <p:cNvSpPr>
            <a:spLocks noChangeArrowheads="1"/>
          </p:cNvSpPr>
          <p:nvPr/>
        </p:nvSpPr>
        <p:spPr bwMode="auto">
          <a:xfrm>
            <a:off x="1" y="1385411"/>
            <a:ext cx="5669279" cy="4895946"/>
          </a:xfrm>
          <a:prstGeom prst="rect">
            <a:avLst/>
          </a:prstGeom>
          <a:blipFill>
            <a:blip r:embed="rId3">
              <a:extLst>
                <a:ext uri="{28A0092B-C50C-407E-A947-70E740481C1C}">
                  <a14:useLocalDpi xmlns:a14="http://schemas.microsoft.com/office/drawing/2010/main" val="0"/>
                </a:ext>
              </a:extLst>
            </a:blip>
            <a:stretch>
              <a:fillRect/>
            </a:stretch>
          </a:blip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16" name="文本框 15"/>
          <p:cNvSpPr txBox="1"/>
          <p:nvPr/>
        </p:nvSpPr>
        <p:spPr>
          <a:xfrm>
            <a:off x="954814" y="422012"/>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5.1Fabric</a:t>
            </a:r>
            <a:r>
              <a:rPr lang="zh-CN" altLang="en-US" sz="2267" b="1" dirty="0">
                <a:solidFill>
                  <a:srgbClr val="1B4367"/>
                </a:solidFill>
                <a:cs typeface="+mn-ea"/>
                <a:sym typeface="+mn-lt"/>
              </a:rPr>
              <a:t>区块数据</a:t>
            </a:r>
          </a:p>
        </p:txBody>
      </p:sp>
      <p:cxnSp>
        <p:nvCxnSpPr>
          <p:cNvPr id="3" name="直接连接符 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23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0" y="1629553"/>
            <a:ext cx="12191998" cy="4770817"/>
          </a:xfrm>
          <a:prstGeom prst="rect">
            <a:avLst/>
          </a:prstGeom>
          <a:solidFill>
            <a:srgbClr val="1B4367"/>
          </a:solid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25" name="TextBox 1210"/>
          <p:cNvSpPr/>
          <p:nvPr/>
        </p:nvSpPr>
        <p:spPr>
          <a:xfrm>
            <a:off x="6844737" y="2050388"/>
            <a:ext cx="2094291" cy="37965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91440" tIns="45720" rIns="91440" bIns="45720">
            <a:spAutoFit/>
          </a:bodyPr>
          <a:lstStyle/>
          <a:p>
            <a:pPr defTabSz="914377"/>
            <a:r>
              <a:rPr lang="en-US" altLang="zh-CN" sz="1867" b="1" dirty="0">
                <a:solidFill>
                  <a:prstClr val="white"/>
                </a:solidFill>
                <a:cs typeface="+mn-ea"/>
                <a:sym typeface="+mn-lt"/>
              </a:rPr>
              <a:t>Corda</a:t>
            </a:r>
            <a:r>
              <a:rPr lang="zh-CN" altLang="en-US" sz="1867" b="1" dirty="0">
                <a:solidFill>
                  <a:prstClr val="white"/>
                </a:solidFill>
                <a:cs typeface="+mn-ea"/>
                <a:sym typeface="+mn-lt"/>
              </a:rPr>
              <a:t>分布式账本</a:t>
            </a:r>
          </a:p>
        </p:txBody>
      </p:sp>
      <p:sp>
        <p:nvSpPr>
          <p:cNvPr id="12" name="文本框 11"/>
          <p:cNvSpPr txBox="1"/>
          <p:nvPr/>
        </p:nvSpPr>
        <p:spPr>
          <a:xfrm>
            <a:off x="6574055" y="2543130"/>
            <a:ext cx="5384821" cy="3742178"/>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marL="285750" indent="-285750" defTabSz="914377" latinLnBrk="1">
              <a:lnSpc>
                <a:spcPct val="150000"/>
              </a:lnSpc>
              <a:buFont typeface="Wingdings" panose="05000000000000000000" pitchFamily="2" charset="2"/>
              <a:buChar char="ü"/>
            </a:pPr>
            <a:r>
              <a:rPr lang="en-US" altLang="zh-CN" sz="1600" dirty="0">
                <a:solidFill>
                  <a:prstClr val="white"/>
                </a:solidFill>
                <a:latin typeface="微软雅黑"/>
                <a:ea typeface="微软雅黑"/>
                <a:cs typeface="+mn-ea"/>
                <a:sym typeface="+mn-lt"/>
              </a:rPr>
              <a:t>Corda </a:t>
            </a:r>
            <a:r>
              <a:rPr lang="zh-CN" altLang="en-US" sz="1600" dirty="0">
                <a:solidFill>
                  <a:prstClr val="white"/>
                </a:solidFill>
                <a:latin typeface="微软雅黑"/>
                <a:ea typeface="微软雅黑"/>
                <a:cs typeface="+mn-ea"/>
                <a:sym typeface="+mn-lt"/>
              </a:rPr>
              <a:t>没有使用区块链组织交易数据。</a:t>
            </a:r>
            <a:r>
              <a:rPr lang="en-US" altLang="zh-CN" sz="1600" dirty="0">
                <a:solidFill>
                  <a:prstClr val="white"/>
                </a:solidFill>
                <a:latin typeface="微软雅黑"/>
                <a:ea typeface="微软雅黑"/>
                <a:cs typeface="+mn-ea"/>
                <a:sym typeface="+mn-lt"/>
              </a:rPr>
              <a:t>Corda </a:t>
            </a:r>
            <a:r>
              <a:rPr lang="zh-CN" altLang="en-US" sz="1600" dirty="0">
                <a:solidFill>
                  <a:prstClr val="white"/>
                </a:solidFill>
                <a:latin typeface="微软雅黑"/>
                <a:ea typeface="微软雅黑"/>
                <a:cs typeface="+mn-ea"/>
                <a:sym typeface="+mn-lt"/>
              </a:rPr>
              <a:t>强调自己是受区块链系统启发的分布式账本，摒弃了区块链系统中不适合金融场景的设计元素。</a:t>
            </a:r>
            <a:endParaRPr lang="en-US" altLang="zh-CN" sz="1600" dirty="0">
              <a:solidFill>
                <a:prstClr val="white"/>
              </a:solidFill>
              <a:latin typeface="微软雅黑"/>
              <a:ea typeface="微软雅黑"/>
              <a:cs typeface="+mn-ea"/>
              <a:sym typeface="+mn-lt"/>
            </a:endParaRPr>
          </a:p>
          <a:p>
            <a:pPr marL="285750" indent="-285750" algn="just" defTabSz="914377" latinLnBrk="1">
              <a:lnSpc>
                <a:spcPct val="150000"/>
              </a:lnSpc>
              <a:buFont typeface="Wingdings" panose="05000000000000000000" pitchFamily="2" charset="2"/>
              <a:buChar char="ü"/>
            </a:pPr>
            <a:r>
              <a:rPr lang="en-US" altLang="zh-CN" sz="1600" dirty="0">
                <a:solidFill>
                  <a:prstClr val="white"/>
                </a:solidFill>
                <a:latin typeface="微软雅黑"/>
                <a:ea typeface="微软雅黑"/>
                <a:cs typeface="+mn-ea"/>
                <a:sym typeface="+mn-lt"/>
              </a:rPr>
              <a:t>,Corda </a:t>
            </a:r>
            <a:r>
              <a:rPr lang="zh-CN" altLang="en-US" sz="1600" dirty="0">
                <a:solidFill>
                  <a:prstClr val="white"/>
                </a:solidFill>
                <a:latin typeface="微软雅黑"/>
                <a:ea typeface="微软雅黑"/>
                <a:cs typeface="+mn-ea"/>
                <a:sym typeface="+mn-lt"/>
              </a:rPr>
              <a:t>系统没有维护一个全局账本</a:t>
            </a:r>
            <a:r>
              <a:rPr lang="en-US" altLang="zh-CN" sz="1600" dirty="0">
                <a:solidFill>
                  <a:prstClr val="white"/>
                </a:solidFill>
                <a:latin typeface="微软雅黑"/>
                <a:ea typeface="微软雅黑"/>
                <a:cs typeface="+mn-ea"/>
                <a:sym typeface="+mn-lt"/>
              </a:rPr>
              <a:t>,</a:t>
            </a:r>
            <a:r>
              <a:rPr lang="zh-CN" altLang="en-US" sz="1600" dirty="0">
                <a:solidFill>
                  <a:prstClr val="white"/>
                </a:solidFill>
                <a:latin typeface="微软雅黑"/>
                <a:ea typeface="微软雅黑"/>
                <a:cs typeface="+mn-ea"/>
                <a:sym typeface="+mn-lt"/>
              </a:rPr>
              <a:t>每个节点通过数据库一致性地维护与自己业务相关的当前和历史状态数据</a:t>
            </a:r>
            <a:r>
              <a:rPr lang="en-US" altLang="zh-CN" sz="1600" dirty="0">
                <a:solidFill>
                  <a:prstClr val="white"/>
                </a:solidFill>
                <a:latin typeface="微软雅黑"/>
                <a:ea typeface="微软雅黑"/>
                <a:cs typeface="+mn-ea"/>
                <a:sym typeface="+mn-lt"/>
              </a:rPr>
              <a:t>,</a:t>
            </a:r>
            <a:r>
              <a:rPr lang="zh-CN" altLang="en-US" sz="1600" dirty="0">
                <a:solidFill>
                  <a:prstClr val="white"/>
                </a:solidFill>
                <a:latin typeface="微软雅黑"/>
                <a:ea typeface="微软雅黑"/>
                <a:cs typeface="+mn-ea"/>
                <a:sym typeface="+mn-lt"/>
              </a:rPr>
              <a:t>该数据库</a:t>
            </a:r>
            <a:endParaRPr lang="en-US" altLang="zh-CN" sz="1600" dirty="0">
              <a:solidFill>
                <a:prstClr val="white"/>
              </a:solidFill>
              <a:latin typeface="微软雅黑"/>
              <a:ea typeface="微软雅黑"/>
              <a:cs typeface="+mn-ea"/>
              <a:sym typeface="+mn-lt"/>
            </a:endParaRPr>
          </a:p>
          <a:p>
            <a:pPr marL="285750" indent="-285750" algn="just" defTabSz="914377" latinLnBrk="1">
              <a:lnSpc>
                <a:spcPct val="150000"/>
              </a:lnSpc>
              <a:buFont typeface="Wingdings" panose="05000000000000000000" pitchFamily="2" charset="2"/>
              <a:buChar char="ü"/>
            </a:pPr>
            <a:r>
              <a:rPr lang="en-US" altLang="zh-CN" sz="1600" dirty="0">
                <a:solidFill>
                  <a:prstClr val="white"/>
                </a:solidFill>
                <a:latin typeface="微软雅黑"/>
                <a:ea typeface="微软雅黑"/>
                <a:cs typeface="+mn-ea"/>
                <a:sym typeface="+mn-lt"/>
              </a:rPr>
              <a:t>Corda </a:t>
            </a:r>
            <a:r>
              <a:rPr lang="zh-CN" altLang="en-US" sz="1600" dirty="0">
                <a:solidFill>
                  <a:prstClr val="white"/>
                </a:solidFill>
                <a:latin typeface="微软雅黑"/>
                <a:ea typeface="微软雅黑"/>
                <a:cs typeface="+mn-ea"/>
                <a:sym typeface="+mn-lt"/>
              </a:rPr>
              <a:t>采用 </a:t>
            </a:r>
            <a:r>
              <a:rPr lang="en-US" altLang="zh-CN" sz="1600" dirty="0">
                <a:solidFill>
                  <a:prstClr val="white"/>
                </a:solidFill>
                <a:latin typeface="微软雅黑"/>
                <a:ea typeface="微软雅黑"/>
                <a:cs typeface="+mn-ea"/>
                <a:sym typeface="+mn-lt"/>
              </a:rPr>
              <a:t>UTXO </a:t>
            </a:r>
            <a:r>
              <a:rPr lang="zh-CN" altLang="en-US" sz="1600" dirty="0">
                <a:solidFill>
                  <a:prstClr val="white"/>
                </a:solidFill>
                <a:latin typeface="微软雅黑"/>
                <a:ea typeface="微软雅黑"/>
                <a:cs typeface="+mn-ea"/>
                <a:sym typeface="+mn-lt"/>
              </a:rPr>
              <a:t>模型</a:t>
            </a:r>
            <a:r>
              <a:rPr lang="en-US" altLang="zh-CN" sz="1600" dirty="0">
                <a:solidFill>
                  <a:prstClr val="white"/>
                </a:solidFill>
                <a:latin typeface="微软雅黑"/>
                <a:ea typeface="微软雅黑"/>
                <a:cs typeface="+mn-ea"/>
                <a:sym typeface="+mn-lt"/>
              </a:rPr>
              <a:t>,</a:t>
            </a:r>
            <a:r>
              <a:rPr lang="zh-CN" altLang="en-US" sz="1600" dirty="0">
                <a:solidFill>
                  <a:prstClr val="white"/>
                </a:solidFill>
                <a:latin typeface="微软雅黑"/>
                <a:ea typeface="微软雅黑"/>
                <a:cs typeface="+mn-ea"/>
                <a:sym typeface="+mn-lt"/>
              </a:rPr>
              <a:t>一个交易包含一到多个输入状态和一到多个输出状态</a:t>
            </a:r>
            <a:r>
              <a:rPr lang="en-US" altLang="zh-CN" sz="1600" dirty="0">
                <a:solidFill>
                  <a:prstClr val="white"/>
                </a:solidFill>
                <a:latin typeface="微软雅黑"/>
                <a:ea typeface="微软雅黑"/>
                <a:cs typeface="+mn-ea"/>
                <a:sym typeface="+mn-lt"/>
              </a:rPr>
              <a:t>,</a:t>
            </a:r>
            <a:r>
              <a:rPr lang="zh-CN" altLang="en-US" sz="1600" dirty="0">
                <a:solidFill>
                  <a:prstClr val="white"/>
                </a:solidFill>
                <a:latin typeface="微软雅黑"/>
                <a:ea typeface="微软雅黑"/>
                <a:cs typeface="+mn-ea"/>
                <a:sym typeface="+mn-lt"/>
              </a:rPr>
              <a:t>输入状态源自之前某笔交易的输出状态</a:t>
            </a:r>
            <a:r>
              <a:rPr lang="en-US" altLang="zh-CN" sz="1600" dirty="0">
                <a:solidFill>
                  <a:prstClr val="white"/>
                </a:solidFill>
                <a:latin typeface="微软雅黑"/>
                <a:ea typeface="微软雅黑"/>
                <a:cs typeface="+mn-ea"/>
                <a:sym typeface="+mn-lt"/>
              </a:rPr>
              <a:t>,</a:t>
            </a:r>
            <a:r>
              <a:rPr lang="zh-CN" altLang="en-US" sz="1600" dirty="0">
                <a:solidFill>
                  <a:prstClr val="white"/>
                </a:solidFill>
                <a:latin typeface="微软雅黑"/>
                <a:ea typeface="微软雅黑"/>
                <a:cs typeface="+mn-ea"/>
                <a:sym typeface="+mn-lt"/>
              </a:rPr>
              <a:t>执行交易就是花费之前交易中的一批输出状态</a:t>
            </a:r>
            <a:endParaRPr lang="en-US" altLang="zh-CN" sz="1600" dirty="0">
              <a:solidFill>
                <a:prstClr val="white"/>
              </a:solidFill>
              <a:latin typeface="微软雅黑"/>
              <a:ea typeface="微软雅黑"/>
              <a:cs typeface="+mn-ea"/>
              <a:sym typeface="+mn-lt"/>
            </a:endParaRPr>
          </a:p>
        </p:txBody>
      </p:sp>
      <p:sp>
        <p:nvSpPr>
          <p:cNvPr id="18" name="矩形 23"/>
          <p:cNvSpPr>
            <a:spLocks noChangeArrowheads="1"/>
          </p:cNvSpPr>
          <p:nvPr/>
        </p:nvSpPr>
        <p:spPr bwMode="auto">
          <a:xfrm>
            <a:off x="1" y="2909691"/>
            <a:ext cx="6304546" cy="2210539"/>
          </a:xfrm>
          <a:prstGeom prst="rect">
            <a:avLst/>
          </a:prstGeom>
          <a:blipFill>
            <a:blip r:embed="rId3">
              <a:extLst>
                <a:ext uri="{28A0092B-C50C-407E-A947-70E740481C1C}">
                  <a14:useLocalDpi xmlns:a14="http://schemas.microsoft.com/office/drawing/2010/main" val="0"/>
                </a:ext>
              </a:extLst>
            </a:blip>
            <a:stretch>
              <a:fillRect/>
            </a:stretch>
          </a:blip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16" name="文本框 15"/>
          <p:cNvSpPr txBox="1"/>
          <p:nvPr/>
        </p:nvSpPr>
        <p:spPr>
          <a:xfrm>
            <a:off x="954814" y="422012"/>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5.2 Corda</a:t>
            </a:r>
            <a:r>
              <a:rPr lang="zh-CN" altLang="en-US" sz="2267" b="1" dirty="0">
                <a:solidFill>
                  <a:srgbClr val="1B4367"/>
                </a:solidFill>
                <a:cs typeface="+mn-ea"/>
                <a:sym typeface="+mn-lt"/>
              </a:rPr>
              <a:t>分布式账本</a:t>
            </a:r>
          </a:p>
        </p:txBody>
      </p:sp>
      <p:cxnSp>
        <p:nvCxnSpPr>
          <p:cNvPr id="3" name="直接连接符 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16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5755908" y="1378256"/>
            <a:ext cx="6436092" cy="4454653"/>
          </a:xfrm>
          <a:prstGeom prst="rect">
            <a:avLst/>
          </a:prstGeom>
          <a:solidFill>
            <a:srgbClr val="1B4367"/>
          </a:solid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25" name="TextBox 1210"/>
          <p:cNvSpPr/>
          <p:nvPr/>
        </p:nvSpPr>
        <p:spPr>
          <a:xfrm>
            <a:off x="6170967" y="1483788"/>
            <a:ext cx="2379754" cy="37965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91440" tIns="45720" rIns="91440" bIns="45720">
            <a:spAutoFit/>
          </a:bodyPr>
          <a:lstStyle/>
          <a:p>
            <a:pPr defTabSz="914377"/>
            <a:r>
              <a:rPr lang="en-US" altLang="zh-CN" sz="1867" b="1" dirty="0">
                <a:solidFill>
                  <a:prstClr val="white"/>
                </a:solidFill>
                <a:cs typeface="+mn-ea"/>
                <a:sym typeface="+mn-lt"/>
              </a:rPr>
              <a:t>Quorum</a:t>
            </a:r>
            <a:r>
              <a:rPr lang="zh-CN" altLang="en-US" sz="1867" b="1" dirty="0">
                <a:solidFill>
                  <a:prstClr val="white"/>
                </a:solidFill>
                <a:cs typeface="+mn-ea"/>
                <a:sym typeface="+mn-lt"/>
              </a:rPr>
              <a:t>区块链数据</a:t>
            </a:r>
          </a:p>
        </p:txBody>
      </p:sp>
      <p:sp>
        <p:nvSpPr>
          <p:cNvPr id="12" name="文本框 11"/>
          <p:cNvSpPr txBox="1"/>
          <p:nvPr/>
        </p:nvSpPr>
        <p:spPr>
          <a:xfrm>
            <a:off x="5823285" y="1863444"/>
            <a:ext cx="6368716" cy="3372846"/>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marL="285750" indent="-285750" algn="just" defTabSz="914377" latinLnBrk="1">
              <a:lnSpc>
                <a:spcPct val="150000"/>
              </a:lnSpc>
              <a:buFont typeface="Wingdings" panose="05000000000000000000" pitchFamily="2" charset="2"/>
              <a:buChar char="ü"/>
            </a:pPr>
            <a:r>
              <a:rPr lang="en-US" altLang="zh-CN" sz="1600" dirty="0">
                <a:solidFill>
                  <a:prstClr val="white"/>
                </a:solidFill>
                <a:latin typeface="微软雅黑"/>
                <a:ea typeface="微软雅黑"/>
                <a:cs typeface="+mn-ea"/>
                <a:sym typeface="+mn-lt"/>
              </a:rPr>
              <a:t>Quorum </a:t>
            </a:r>
            <a:r>
              <a:rPr lang="zh-CN" altLang="en-US" sz="1600" dirty="0">
                <a:solidFill>
                  <a:prstClr val="white"/>
                </a:solidFill>
                <a:latin typeface="微软雅黑"/>
                <a:ea typeface="微软雅黑"/>
                <a:cs typeface="+mn-ea"/>
                <a:sym typeface="+mn-lt"/>
              </a:rPr>
              <a:t>将系统中的交易分为公有交易和私有交易，以对其采用不同的交易流程和存储。</a:t>
            </a:r>
            <a:endParaRPr lang="en-US" altLang="zh-CN" sz="1600" dirty="0">
              <a:solidFill>
                <a:prstClr val="white"/>
              </a:solidFill>
              <a:latin typeface="微软雅黑"/>
              <a:ea typeface="微软雅黑"/>
              <a:cs typeface="+mn-ea"/>
              <a:sym typeface="+mn-lt"/>
            </a:endParaRPr>
          </a:p>
          <a:p>
            <a:pPr marL="285750" indent="-285750" algn="just" defTabSz="914377" latinLnBrk="1">
              <a:lnSpc>
                <a:spcPct val="150000"/>
              </a:lnSpc>
              <a:buFont typeface="Wingdings" panose="05000000000000000000" pitchFamily="2" charset="2"/>
              <a:buChar char="ü"/>
            </a:pPr>
            <a:r>
              <a:rPr lang="en-US" altLang="zh-CN" sz="1600" dirty="0">
                <a:solidFill>
                  <a:prstClr val="white"/>
                </a:solidFill>
                <a:latin typeface="微软雅黑"/>
                <a:ea typeface="微软雅黑"/>
                <a:cs typeface="+mn-ea"/>
                <a:sym typeface="+mn-lt"/>
              </a:rPr>
              <a:t>Quorum</a:t>
            </a:r>
            <a:r>
              <a:rPr lang="zh-CN" altLang="en-US" sz="1600" dirty="0">
                <a:solidFill>
                  <a:prstClr val="white"/>
                </a:solidFill>
                <a:latin typeface="微软雅黑"/>
                <a:ea typeface="微软雅黑"/>
                <a:cs typeface="+mn-ea"/>
                <a:sym typeface="+mn-lt"/>
              </a:rPr>
              <a:t>区块中存储的是公有交易以及私有交易负载被加密后的哈希值，其既保护了私有交易隐私，又实现了私有交易和公有交易参与统一的共识</a:t>
            </a:r>
            <a:r>
              <a:rPr lang="en-US" altLang="zh-CN" sz="1600" dirty="0">
                <a:solidFill>
                  <a:prstClr val="white"/>
                </a:solidFill>
                <a:latin typeface="微软雅黑"/>
                <a:ea typeface="微软雅黑"/>
                <a:cs typeface="+mn-ea"/>
                <a:sym typeface="+mn-lt"/>
              </a:rPr>
              <a:t>.</a:t>
            </a:r>
            <a:r>
              <a:rPr lang="zh-CN" altLang="en-US" sz="1600" dirty="0">
                <a:solidFill>
                  <a:prstClr val="white"/>
                </a:solidFill>
                <a:latin typeface="微软雅黑"/>
                <a:ea typeface="微软雅黑"/>
                <a:cs typeface="+mn-ea"/>
                <a:sym typeface="+mn-lt"/>
              </a:rPr>
              <a:t>私有交易数据存储在链外</a:t>
            </a:r>
            <a:r>
              <a:rPr lang="en-US" altLang="zh-CN" sz="1600" dirty="0">
                <a:solidFill>
                  <a:prstClr val="white"/>
                </a:solidFill>
                <a:latin typeface="微软雅黑"/>
                <a:ea typeface="微软雅黑"/>
                <a:cs typeface="+mn-ea"/>
                <a:sym typeface="+mn-lt"/>
              </a:rPr>
              <a:t>(off-chain)</a:t>
            </a:r>
            <a:r>
              <a:rPr lang="zh-CN" altLang="en-US" sz="1600" dirty="0">
                <a:solidFill>
                  <a:prstClr val="white"/>
                </a:solidFill>
                <a:latin typeface="微软雅黑"/>
                <a:ea typeface="微软雅黑"/>
                <a:cs typeface="+mn-ea"/>
                <a:sym typeface="+mn-lt"/>
              </a:rPr>
              <a:t>，也就是 </a:t>
            </a:r>
            <a:r>
              <a:rPr lang="en-US" altLang="zh-CN" sz="1600" dirty="0">
                <a:solidFill>
                  <a:prstClr val="white"/>
                </a:solidFill>
                <a:latin typeface="微软雅黑"/>
                <a:ea typeface="微软雅黑"/>
                <a:cs typeface="+mn-ea"/>
                <a:sym typeface="+mn-lt"/>
              </a:rPr>
              <a:t>Constellation.</a:t>
            </a:r>
            <a:r>
              <a:rPr lang="zh-CN" altLang="en-US" sz="1600" dirty="0">
                <a:solidFill>
                  <a:prstClr val="white"/>
                </a:solidFill>
                <a:latin typeface="微软雅黑"/>
                <a:ea typeface="微软雅黑"/>
                <a:cs typeface="+mn-ea"/>
                <a:sym typeface="+mn-lt"/>
              </a:rPr>
              <a:t>私有交易在智能合约中的执行结果存储在</a:t>
            </a:r>
            <a:r>
              <a:rPr lang="en-US" altLang="zh-CN" sz="1600" dirty="0">
                <a:solidFill>
                  <a:prstClr val="white"/>
                </a:solidFill>
                <a:latin typeface="微软雅黑"/>
                <a:ea typeface="微软雅黑"/>
                <a:cs typeface="+mn-ea"/>
                <a:sym typeface="+mn-lt"/>
              </a:rPr>
              <a:t>Quorum</a:t>
            </a:r>
            <a:r>
              <a:rPr lang="zh-CN" altLang="en-US" sz="1600" dirty="0">
                <a:solidFill>
                  <a:prstClr val="white"/>
                </a:solidFill>
                <a:latin typeface="微软雅黑"/>
                <a:ea typeface="微软雅黑"/>
                <a:cs typeface="+mn-ea"/>
                <a:sym typeface="+mn-lt"/>
              </a:rPr>
              <a:t>节点的私有状态数据库中。</a:t>
            </a:r>
            <a:endParaRPr lang="en-US" altLang="zh-CN" sz="1600" dirty="0">
              <a:solidFill>
                <a:prstClr val="white"/>
              </a:solidFill>
              <a:latin typeface="微软雅黑"/>
              <a:ea typeface="微软雅黑"/>
              <a:cs typeface="+mn-ea"/>
              <a:sym typeface="+mn-lt"/>
            </a:endParaRPr>
          </a:p>
          <a:p>
            <a:pPr marL="285750" indent="-285750" algn="just" defTabSz="914377" latinLnBrk="1">
              <a:lnSpc>
                <a:spcPct val="150000"/>
              </a:lnSpc>
              <a:buFont typeface="Wingdings" panose="05000000000000000000" pitchFamily="2" charset="2"/>
              <a:buChar char="ü"/>
            </a:pPr>
            <a:r>
              <a:rPr lang="en-US" altLang="zh-CN" sz="1600" dirty="0">
                <a:solidFill>
                  <a:prstClr val="white"/>
                </a:solidFill>
                <a:latin typeface="微软雅黑"/>
                <a:ea typeface="微软雅黑"/>
                <a:cs typeface="+mn-ea"/>
                <a:sym typeface="+mn-lt"/>
              </a:rPr>
              <a:t>Quorum</a:t>
            </a:r>
            <a:r>
              <a:rPr lang="zh-CN" altLang="en-US" sz="1600" dirty="0">
                <a:solidFill>
                  <a:prstClr val="white"/>
                </a:solidFill>
                <a:latin typeface="微软雅黑"/>
                <a:ea typeface="微软雅黑"/>
                <a:cs typeface="+mn-ea"/>
                <a:sym typeface="+mn-lt"/>
              </a:rPr>
              <a:t>节点包括公有状态数据和私有状态数据，所以其需要同时维护公有状态 </a:t>
            </a:r>
            <a:r>
              <a:rPr lang="en-US" altLang="zh-CN" sz="1600" dirty="0" err="1">
                <a:solidFill>
                  <a:prstClr val="white"/>
                </a:solidFill>
                <a:latin typeface="微软雅黑"/>
                <a:ea typeface="微软雅黑"/>
                <a:cs typeface="+mn-ea"/>
                <a:sym typeface="+mn-lt"/>
              </a:rPr>
              <a:t>Merkle</a:t>
            </a:r>
            <a:r>
              <a:rPr lang="en-US" altLang="zh-CN" sz="1600" dirty="0">
                <a:solidFill>
                  <a:prstClr val="white"/>
                </a:solidFill>
                <a:latin typeface="微软雅黑"/>
                <a:ea typeface="微软雅黑"/>
                <a:cs typeface="+mn-ea"/>
                <a:sym typeface="+mn-lt"/>
              </a:rPr>
              <a:t> Patricia</a:t>
            </a:r>
            <a:r>
              <a:rPr lang="zh-CN" altLang="en-US" sz="1600" dirty="0">
                <a:solidFill>
                  <a:prstClr val="white"/>
                </a:solidFill>
                <a:latin typeface="微软雅黑"/>
                <a:ea typeface="微软雅黑"/>
                <a:cs typeface="+mn-ea"/>
                <a:sym typeface="+mn-lt"/>
              </a:rPr>
              <a:t>树和私有状态</a:t>
            </a:r>
            <a:r>
              <a:rPr lang="en-US" altLang="zh-CN" sz="1600" dirty="0" err="1">
                <a:solidFill>
                  <a:prstClr val="white"/>
                </a:solidFill>
                <a:latin typeface="微软雅黑"/>
                <a:ea typeface="微软雅黑"/>
                <a:cs typeface="+mn-ea"/>
                <a:sym typeface="+mn-lt"/>
              </a:rPr>
              <a:t>Merkle</a:t>
            </a:r>
            <a:r>
              <a:rPr lang="en-US" altLang="zh-CN" sz="1600" dirty="0">
                <a:solidFill>
                  <a:prstClr val="white"/>
                </a:solidFill>
                <a:latin typeface="微软雅黑"/>
                <a:ea typeface="微软雅黑"/>
                <a:cs typeface="+mn-ea"/>
                <a:sym typeface="+mn-lt"/>
              </a:rPr>
              <a:t> Patricia</a:t>
            </a:r>
            <a:r>
              <a:rPr lang="zh-CN" altLang="en-US" sz="1600" dirty="0">
                <a:solidFill>
                  <a:prstClr val="white"/>
                </a:solidFill>
                <a:latin typeface="微软雅黑"/>
                <a:ea typeface="微软雅黑"/>
                <a:cs typeface="+mn-ea"/>
                <a:sym typeface="+mn-lt"/>
              </a:rPr>
              <a:t>树。</a:t>
            </a:r>
            <a:endParaRPr lang="en-US" altLang="zh-CN" sz="1600" dirty="0">
              <a:solidFill>
                <a:prstClr val="white"/>
              </a:solidFill>
              <a:latin typeface="微软雅黑"/>
              <a:ea typeface="微软雅黑"/>
              <a:cs typeface="+mn-ea"/>
              <a:sym typeface="+mn-lt"/>
            </a:endParaRPr>
          </a:p>
        </p:txBody>
      </p:sp>
      <p:sp>
        <p:nvSpPr>
          <p:cNvPr id="18" name="矩形 23"/>
          <p:cNvSpPr>
            <a:spLocks noChangeArrowheads="1"/>
          </p:cNvSpPr>
          <p:nvPr/>
        </p:nvSpPr>
        <p:spPr bwMode="auto">
          <a:xfrm>
            <a:off x="1" y="1378256"/>
            <a:ext cx="5823283" cy="4550906"/>
          </a:xfrm>
          <a:prstGeom prst="rect">
            <a:avLst/>
          </a:prstGeom>
          <a:blipFill>
            <a:blip r:embed="rId3">
              <a:extLst>
                <a:ext uri="{28A0092B-C50C-407E-A947-70E740481C1C}">
                  <a14:useLocalDpi xmlns:a14="http://schemas.microsoft.com/office/drawing/2010/main" val="0"/>
                </a:ext>
              </a:extLst>
            </a:blip>
            <a:stretch>
              <a:fillRect/>
            </a:stretch>
          </a:blip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16" name="文本框 15"/>
          <p:cNvSpPr txBox="1"/>
          <p:nvPr/>
        </p:nvSpPr>
        <p:spPr>
          <a:xfrm>
            <a:off x="954814" y="422012"/>
            <a:ext cx="3405430"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5.3 Quorum</a:t>
            </a:r>
            <a:r>
              <a:rPr lang="zh-CN" altLang="en-US" sz="2267" b="1" dirty="0">
                <a:solidFill>
                  <a:srgbClr val="1B4367"/>
                </a:solidFill>
                <a:cs typeface="+mn-ea"/>
                <a:sym typeface="+mn-lt"/>
              </a:rPr>
              <a:t>区块链数据</a:t>
            </a:r>
          </a:p>
        </p:txBody>
      </p:sp>
      <p:cxnSp>
        <p:nvCxnSpPr>
          <p:cNvPr id="3" name="直接连接符 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98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5092847" y="1452078"/>
            <a:ext cx="2000037" cy="2000037"/>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3" name="文本框 11"/>
          <p:cNvSpPr txBox="1"/>
          <p:nvPr/>
        </p:nvSpPr>
        <p:spPr>
          <a:xfrm>
            <a:off x="3311691" y="3613009"/>
            <a:ext cx="5562349" cy="789896"/>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4533" b="1" i="0" u="none" strike="noStrike" kern="1200" cap="none" spc="0" normalizeH="0" baseline="0" noProof="0" dirty="0">
                <a:ln>
                  <a:noFill/>
                </a:ln>
                <a:solidFill>
                  <a:srgbClr val="1B4367"/>
                </a:solidFill>
                <a:effectLst/>
                <a:uLnTx/>
                <a:uFillTx/>
                <a:latin typeface="微软雅黑"/>
                <a:ea typeface="微软雅黑"/>
                <a:cs typeface="+mn-ea"/>
                <a:sym typeface="+mn-lt"/>
              </a:rPr>
              <a:t>合约模型</a:t>
            </a:r>
          </a:p>
        </p:txBody>
      </p:sp>
      <p:sp>
        <p:nvSpPr>
          <p:cNvPr id="105" name="文本框 11"/>
          <p:cNvSpPr txBox="1"/>
          <p:nvPr/>
        </p:nvSpPr>
        <p:spPr>
          <a:xfrm>
            <a:off x="4951302" y="2100057"/>
            <a:ext cx="2310525" cy="108767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微软雅黑"/>
                <a:ea typeface="微软雅黑"/>
                <a:cs typeface="+mn-ea"/>
                <a:sym typeface="+mn-lt"/>
              </a:rPr>
              <a:t>06</a:t>
            </a:r>
            <a:endParaRPr kumimoji="0" lang="zh-CN" altLang="en-US" sz="7200" b="0" i="0" u="none" strike="noStrike" kern="1200" cap="none" spc="0" normalizeH="0" baseline="0" noProof="0" dirty="0">
              <a:ln>
                <a:noFill/>
              </a:ln>
              <a:solidFill>
                <a:prstClr val="white"/>
              </a:solidFill>
              <a:effectLst/>
              <a:uLnTx/>
              <a:uFillTx/>
              <a:latin typeface="微软雅黑"/>
              <a:ea typeface="微软雅黑"/>
              <a:cs typeface="+mn-ea"/>
              <a:sym typeface="+mn-lt"/>
            </a:endParaRPr>
          </a:p>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a:ea typeface="微软雅黑"/>
                <a:cs typeface="+mn-ea"/>
                <a:sym typeface="+mn-lt"/>
              </a:rPr>
              <a:t>PART </a:t>
            </a:r>
          </a:p>
        </p:txBody>
      </p:sp>
    </p:spTree>
    <p:extLst>
      <p:ext uri="{BB962C8B-B14F-4D97-AF65-F5344CB8AC3E}">
        <p14:creationId xmlns:p14="http://schemas.microsoft.com/office/powerpoint/2010/main" val="21223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561">
            <a:extLst>
              <a:ext uri="{FF2B5EF4-FFF2-40B4-BE49-F238E27FC236}">
                <a16:creationId xmlns:a16="http://schemas.microsoft.com/office/drawing/2014/main" id="{BDCA18D7-7F4E-45CD-BF64-4C5A43334DA0}"/>
              </a:ext>
            </a:extLst>
          </p:cNvPr>
          <p:cNvCxnSpPr/>
          <p:nvPr/>
        </p:nvCxnSpPr>
        <p:spPr>
          <a:xfrm>
            <a:off x="6000002" y="1538311"/>
            <a:ext cx="0" cy="4136137"/>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0C64B8DC-2D45-415D-9927-4168B9AD372D}"/>
              </a:ext>
            </a:extLst>
          </p:cNvPr>
          <p:cNvGrpSpPr/>
          <p:nvPr/>
        </p:nvGrpSpPr>
        <p:grpSpPr>
          <a:xfrm rot="900000">
            <a:off x="8498361" y="408119"/>
            <a:ext cx="2459077" cy="2456607"/>
            <a:chOff x="5305425" y="2638425"/>
            <a:chExt cx="1579563" cy="1577975"/>
          </a:xfrm>
          <a:solidFill>
            <a:srgbClr val="000000">
              <a:alpha val="60000"/>
            </a:srgbClr>
          </a:solidFill>
          <a:effectLst/>
        </p:grpSpPr>
        <p:sp>
          <p:nvSpPr>
            <p:cNvPr id="15" name="Freeform 6">
              <a:extLst>
                <a:ext uri="{FF2B5EF4-FFF2-40B4-BE49-F238E27FC236}">
                  <a16:creationId xmlns:a16="http://schemas.microsoft.com/office/drawing/2014/main" id="{3EFF27BB-808F-4921-97DE-77F6CDB157F5}"/>
                </a:ext>
              </a:extLst>
            </p:cNvPr>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17" name="Freeform 7">
              <a:extLst>
                <a:ext uri="{FF2B5EF4-FFF2-40B4-BE49-F238E27FC236}">
                  <a16:creationId xmlns:a16="http://schemas.microsoft.com/office/drawing/2014/main" id="{BD5B269F-9CB4-4ECA-96A9-0736C9A6BE33}"/>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19" name="组合 18">
            <a:extLst>
              <a:ext uri="{FF2B5EF4-FFF2-40B4-BE49-F238E27FC236}">
                <a16:creationId xmlns:a16="http://schemas.microsoft.com/office/drawing/2014/main" id="{A3CD2C59-6D91-48FC-BDD8-5EEAC38AA9B8}"/>
              </a:ext>
            </a:extLst>
          </p:cNvPr>
          <p:cNvGrpSpPr/>
          <p:nvPr/>
        </p:nvGrpSpPr>
        <p:grpSpPr>
          <a:xfrm>
            <a:off x="6907886" y="1703075"/>
            <a:ext cx="2014518" cy="2012493"/>
            <a:chOff x="5305424" y="2638424"/>
            <a:chExt cx="1579563" cy="1577975"/>
          </a:xfrm>
          <a:solidFill>
            <a:srgbClr val="000000">
              <a:alpha val="60000"/>
            </a:srgbClr>
          </a:solidFill>
        </p:grpSpPr>
        <p:sp>
          <p:nvSpPr>
            <p:cNvPr id="20" name="Freeform 6">
              <a:extLst>
                <a:ext uri="{FF2B5EF4-FFF2-40B4-BE49-F238E27FC236}">
                  <a16:creationId xmlns:a16="http://schemas.microsoft.com/office/drawing/2014/main" id="{85013E61-170F-42C6-B63A-42B7B535D337}"/>
                </a:ext>
              </a:extLst>
            </p:cNvPr>
            <p:cNvSpPr>
              <a:spLocks noEditPoints="1"/>
            </p:cNvSpPr>
            <p:nvPr/>
          </p:nvSpPr>
          <p:spPr bwMode="auto">
            <a:xfrm>
              <a:off x="5305424"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21" name="Freeform 7">
              <a:extLst>
                <a:ext uri="{FF2B5EF4-FFF2-40B4-BE49-F238E27FC236}">
                  <a16:creationId xmlns:a16="http://schemas.microsoft.com/office/drawing/2014/main" id="{F7DB119E-04C2-4EBE-B2B8-8F9CA1F5EB25}"/>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22" name="组合 21">
            <a:extLst>
              <a:ext uri="{FF2B5EF4-FFF2-40B4-BE49-F238E27FC236}">
                <a16:creationId xmlns:a16="http://schemas.microsoft.com/office/drawing/2014/main" id="{D76BE5D1-05D2-4F82-BBB5-3E82953349CC}"/>
              </a:ext>
            </a:extLst>
          </p:cNvPr>
          <p:cNvGrpSpPr/>
          <p:nvPr/>
        </p:nvGrpSpPr>
        <p:grpSpPr>
          <a:xfrm>
            <a:off x="8206636" y="2832206"/>
            <a:ext cx="3073267" cy="3068345"/>
            <a:chOff x="5102225" y="2441575"/>
            <a:chExt cx="1982788" cy="1979613"/>
          </a:xfrm>
          <a:solidFill>
            <a:srgbClr val="000000">
              <a:alpha val="60000"/>
            </a:srgbClr>
          </a:solidFill>
          <a:effectLst/>
        </p:grpSpPr>
        <p:sp>
          <p:nvSpPr>
            <p:cNvPr id="24" name="Freeform 12">
              <a:extLst>
                <a:ext uri="{FF2B5EF4-FFF2-40B4-BE49-F238E27FC236}">
                  <a16:creationId xmlns:a16="http://schemas.microsoft.com/office/drawing/2014/main" id="{28BA469E-0D9A-4ED5-AE8C-7E168BEDB8F6}"/>
                </a:ext>
              </a:extLst>
            </p:cNvPr>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26" name="Freeform 13">
              <a:extLst>
                <a:ext uri="{FF2B5EF4-FFF2-40B4-BE49-F238E27FC236}">
                  <a16:creationId xmlns:a16="http://schemas.microsoft.com/office/drawing/2014/main" id="{5C571CD3-4260-43FF-83E6-C8543A072D2F}"/>
                </a:ext>
              </a:extLst>
            </p:cNvPr>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sp>
        <p:nvSpPr>
          <p:cNvPr id="28" name="TextBox 19">
            <a:extLst>
              <a:ext uri="{FF2B5EF4-FFF2-40B4-BE49-F238E27FC236}">
                <a16:creationId xmlns:a16="http://schemas.microsoft.com/office/drawing/2014/main" id="{7C891512-5D0C-42CF-AC12-7D1F437696A0}"/>
              </a:ext>
            </a:extLst>
          </p:cNvPr>
          <p:cNvSpPr txBox="1"/>
          <p:nvPr/>
        </p:nvSpPr>
        <p:spPr>
          <a:xfrm>
            <a:off x="825624" y="1538311"/>
            <a:ext cx="5174378" cy="3034280"/>
          </a:xfrm>
          <a:prstGeom prst="rect">
            <a:avLst/>
          </a:prstGeom>
          <a:noFill/>
        </p:spPr>
        <p:txBody>
          <a:bodyPr wrap="square" lIns="121908" tIns="60954" rIns="121908" bIns="60954" rtlCol="0">
            <a:spAutoFit/>
          </a:bodyPr>
          <a:lstStyle/>
          <a:p>
            <a:pPr algn="just">
              <a:lnSpc>
                <a:spcPct val="150000"/>
              </a:lnSpc>
            </a:pPr>
            <a:r>
              <a:rPr lang="en-US" altLang="zh-CN" sz="1600" dirty="0"/>
              <a:t>    Fabric</a:t>
            </a:r>
            <a:r>
              <a:rPr lang="zh-CN" altLang="en-US" sz="1600" dirty="0"/>
              <a:t>智能合约被称为</a:t>
            </a:r>
            <a:r>
              <a:rPr lang="en-US" altLang="zh-CN" sz="1600" dirty="0" err="1"/>
              <a:t>Chaincode</a:t>
            </a:r>
            <a:r>
              <a:rPr lang="en-US" altLang="zh-CN" sz="1600" dirty="0"/>
              <a:t> </a:t>
            </a:r>
            <a:r>
              <a:rPr lang="zh-CN" altLang="en-US" sz="1600" dirty="0"/>
              <a:t>，其主要用于执行交易和访问状态数据。</a:t>
            </a:r>
            <a:r>
              <a:rPr lang="en-US" altLang="zh-CN" sz="1600" dirty="0" err="1"/>
              <a:t>Chaincode</a:t>
            </a:r>
            <a:r>
              <a:rPr lang="en-US" altLang="zh-CN" sz="1600" dirty="0"/>
              <a:t> </a:t>
            </a:r>
            <a:r>
              <a:rPr lang="zh-CN" altLang="en-US" sz="1600" dirty="0"/>
              <a:t>运行在背书节点，但不同于传统区块链，</a:t>
            </a:r>
            <a:r>
              <a:rPr lang="en-US" altLang="zh-CN" sz="1600" b="1" dirty="0" err="1"/>
              <a:t>Chaincode</a:t>
            </a:r>
            <a:r>
              <a:rPr lang="en-US" altLang="zh-CN" sz="1600" b="1" dirty="0"/>
              <a:t> </a:t>
            </a:r>
            <a:r>
              <a:rPr lang="zh-CN" altLang="en-US" sz="1600" b="1" dirty="0"/>
              <a:t>无需在所有的背书节点上运行。</a:t>
            </a:r>
            <a:r>
              <a:rPr lang="zh-CN" altLang="en-US" sz="1600" dirty="0"/>
              <a:t>在可信环境下，执行 </a:t>
            </a:r>
            <a:r>
              <a:rPr lang="en-US" altLang="zh-CN" sz="1600" dirty="0"/>
              <a:t>Chaincode </a:t>
            </a:r>
            <a:r>
              <a:rPr lang="zh-CN" altLang="en-US" sz="1600" dirty="0"/>
              <a:t>背书节点的数目越少，系统资源会被占用得越少，也会越快收集全执行结果；空闲的背书节点可同时执行其他 </a:t>
            </a:r>
            <a:r>
              <a:rPr lang="en-US" altLang="zh-CN" sz="1600" dirty="0" err="1"/>
              <a:t>Chaincode</a:t>
            </a:r>
            <a:r>
              <a:rPr lang="zh-CN" altLang="en-US" sz="1600" dirty="0"/>
              <a:t>，从而实现了</a:t>
            </a:r>
            <a:r>
              <a:rPr lang="en-US" altLang="zh-CN" sz="1600" dirty="0"/>
              <a:t>Fabric </a:t>
            </a:r>
            <a:r>
              <a:rPr lang="zh-CN" altLang="en-US" sz="1600" dirty="0"/>
              <a:t>智能合约的并行执行。</a:t>
            </a:r>
            <a:endParaRPr lang="en-US" altLang="zh-CN" sz="1600" dirty="0">
              <a:solidFill>
                <a:schemeClr val="tx1">
                  <a:lumMod val="50000"/>
                  <a:lumOff val="50000"/>
                </a:schemeClr>
              </a:solidFill>
              <a:latin typeface="微软雅黑" panose="020B0503020204020204" charset="-122"/>
              <a:cs typeface="+mn-ea"/>
            </a:endParaRPr>
          </a:p>
          <a:p>
            <a:pPr algn="just">
              <a:lnSpc>
                <a:spcPct val="150000"/>
              </a:lnSpc>
            </a:pPr>
            <a:endParaRPr lang="en-US" altLang="zh-CN" sz="1600" dirty="0">
              <a:solidFill>
                <a:schemeClr val="tx1">
                  <a:lumMod val="50000"/>
                  <a:lumOff val="50000"/>
                </a:schemeClr>
              </a:solidFill>
              <a:latin typeface="微软雅黑" panose="020B0503020204020204" charset="-122"/>
              <a:cs typeface="+mn-ea"/>
            </a:endParaRPr>
          </a:p>
        </p:txBody>
      </p:sp>
      <p:sp>
        <p:nvSpPr>
          <p:cNvPr id="43" name="文本框 42">
            <a:extLst>
              <a:ext uri="{FF2B5EF4-FFF2-40B4-BE49-F238E27FC236}">
                <a16:creationId xmlns:a16="http://schemas.microsoft.com/office/drawing/2014/main" id="{DD383899-F3E6-4F59-846D-6B357D5F0056}"/>
              </a:ext>
            </a:extLst>
          </p:cNvPr>
          <p:cNvSpPr txBox="1"/>
          <p:nvPr/>
        </p:nvSpPr>
        <p:spPr>
          <a:xfrm>
            <a:off x="954814" y="422012"/>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6.1 </a:t>
            </a:r>
            <a:r>
              <a:rPr lang="en-US" altLang="zh-CN" sz="2267" b="1" dirty="0" err="1">
                <a:solidFill>
                  <a:srgbClr val="1B4367"/>
                </a:solidFill>
                <a:cs typeface="+mn-ea"/>
                <a:sym typeface="+mn-lt"/>
              </a:rPr>
              <a:t>Chaincode</a:t>
            </a:r>
            <a:endParaRPr lang="zh-CN" altLang="en-US" sz="2267" b="1" dirty="0">
              <a:solidFill>
                <a:srgbClr val="1B4367"/>
              </a:solidFill>
              <a:cs typeface="+mn-ea"/>
              <a:sym typeface="+mn-lt"/>
            </a:endParaRPr>
          </a:p>
        </p:txBody>
      </p:sp>
      <p:cxnSp>
        <p:nvCxnSpPr>
          <p:cNvPr id="44" name="直接连接符 43">
            <a:extLst>
              <a:ext uri="{FF2B5EF4-FFF2-40B4-BE49-F238E27FC236}">
                <a16:creationId xmlns:a16="http://schemas.microsoft.com/office/drawing/2014/main" id="{D248458E-62AA-4D2D-AEE3-B7016DEBA8B5}"/>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3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561">
            <a:extLst>
              <a:ext uri="{FF2B5EF4-FFF2-40B4-BE49-F238E27FC236}">
                <a16:creationId xmlns:a16="http://schemas.microsoft.com/office/drawing/2014/main" id="{BDCA18D7-7F4E-45CD-BF64-4C5A43334DA0}"/>
              </a:ext>
            </a:extLst>
          </p:cNvPr>
          <p:cNvCxnSpPr/>
          <p:nvPr/>
        </p:nvCxnSpPr>
        <p:spPr>
          <a:xfrm>
            <a:off x="6000002" y="1538311"/>
            <a:ext cx="0" cy="4136137"/>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0C64B8DC-2D45-415D-9927-4168B9AD372D}"/>
              </a:ext>
            </a:extLst>
          </p:cNvPr>
          <p:cNvGrpSpPr/>
          <p:nvPr/>
        </p:nvGrpSpPr>
        <p:grpSpPr>
          <a:xfrm rot="900000">
            <a:off x="8498361" y="408119"/>
            <a:ext cx="2459077" cy="2456607"/>
            <a:chOff x="5305425" y="2638425"/>
            <a:chExt cx="1579563" cy="1577975"/>
          </a:xfrm>
          <a:solidFill>
            <a:srgbClr val="000000">
              <a:alpha val="60000"/>
            </a:srgbClr>
          </a:solidFill>
          <a:effectLst/>
        </p:grpSpPr>
        <p:sp>
          <p:nvSpPr>
            <p:cNvPr id="15" name="Freeform 6">
              <a:extLst>
                <a:ext uri="{FF2B5EF4-FFF2-40B4-BE49-F238E27FC236}">
                  <a16:creationId xmlns:a16="http://schemas.microsoft.com/office/drawing/2014/main" id="{3EFF27BB-808F-4921-97DE-77F6CDB157F5}"/>
                </a:ext>
              </a:extLst>
            </p:cNvPr>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17" name="Freeform 7">
              <a:extLst>
                <a:ext uri="{FF2B5EF4-FFF2-40B4-BE49-F238E27FC236}">
                  <a16:creationId xmlns:a16="http://schemas.microsoft.com/office/drawing/2014/main" id="{BD5B269F-9CB4-4ECA-96A9-0736C9A6BE33}"/>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19" name="组合 18">
            <a:extLst>
              <a:ext uri="{FF2B5EF4-FFF2-40B4-BE49-F238E27FC236}">
                <a16:creationId xmlns:a16="http://schemas.microsoft.com/office/drawing/2014/main" id="{A3CD2C59-6D91-48FC-BDD8-5EEAC38AA9B8}"/>
              </a:ext>
            </a:extLst>
          </p:cNvPr>
          <p:cNvGrpSpPr/>
          <p:nvPr/>
        </p:nvGrpSpPr>
        <p:grpSpPr>
          <a:xfrm>
            <a:off x="6907886" y="1703075"/>
            <a:ext cx="2014518" cy="2012493"/>
            <a:chOff x="5305424" y="2638424"/>
            <a:chExt cx="1579563" cy="1577975"/>
          </a:xfrm>
          <a:solidFill>
            <a:srgbClr val="000000">
              <a:alpha val="60000"/>
            </a:srgbClr>
          </a:solidFill>
        </p:grpSpPr>
        <p:sp>
          <p:nvSpPr>
            <p:cNvPr id="20" name="Freeform 6">
              <a:extLst>
                <a:ext uri="{FF2B5EF4-FFF2-40B4-BE49-F238E27FC236}">
                  <a16:creationId xmlns:a16="http://schemas.microsoft.com/office/drawing/2014/main" id="{85013E61-170F-42C6-B63A-42B7B535D337}"/>
                </a:ext>
              </a:extLst>
            </p:cNvPr>
            <p:cNvSpPr>
              <a:spLocks noEditPoints="1"/>
            </p:cNvSpPr>
            <p:nvPr/>
          </p:nvSpPr>
          <p:spPr bwMode="auto">
            <a:xfrm>
              <a:off x="5305424"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21" name="Freeform 7">
              <a:extLst>
                <a:ext uri="{FF2B5EF4-FFF2-40B4-BE49-F238E27FC236}">
                  <a16:creationId xmlns:a16="http://schemas.microsoft.com/office/drawing/2014/main" id="{F7DB119E-04C2-4EBE-B2B8-8F9CA1F5EB25}"/>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22" name="组合 21">
            <a:extLst>
              <a:ext uri="{FF2B5EF4-FFF2-40B4-BE49-F238E27FC236}">
                <a16:creationId xmlns:a16="http://schemas.microsoft.com/office/drawing/2014/main" id="{D76BE5D1-05D2-4F82-BBB5-3E82953349CC}"/>
              </a:ext>
            </a:extLst>
          </p:cNvPr>
          <p:cNvGrpSpPr/>
          <p:nvPr/>
        </p:nvGrpSpPr>
        <p:grpSpPr>
          <a:xfrm>
            <a:off x="8206636" y="2832206"/>
            <a:ext cx="3073267" cy="3068345"/>
            <a:chOff x="5102225" y="2441575"/>
            <a:chExt cx="1982788" cy="1979613"/>
          </a:xfrm>
          <a:solidFill>
            <a:srgbClr val="000000">
              <a:alpha val="60000"/>
            </a:srgbClr>
          </a:solidFill>
          <a:effectLst/>
        </p:grpSpPr>
        <p:sp>
          <p:nvSpPr>
            <p:cNvPr id="24" name="Freeform 12">
              <a:extLst>
                <a:ext uri="{FF2B5EF4-FFF2-40B4-BE49-F238E27FC236}">
                  <a16:creationId xmlns:a16="http://schemas.microsoft.com/office/drawing/2014/main" id="{28BA469E-0D9A-4ED5-AE8C-7E168BEDB8F6}"/>
                </a:ext>
              </a:extLst>
            </p:cNvPr>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26" name="Freeform 13">
              <a:extLst>
                <a:ext uri="{FF2B5EF4-FFF2-40B4-BE49-F238E27FC236}">
                  <a16:creationId xmlns:a16="http://schemas.microsoft.com/office/drawing/2014/main" id="{5C571CD3-4260-43FF-83E6-C8543A072D2F}"/>
                </a:ext>
              </a:extLst>
            </p:cNvPr>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sp>
        <p:nvSpPr>
          <p:cNvPr id="28" name="TextBox 19">
            <a:extLst>
              <a:ext uri="{FF2B5EF4-FFF2-40B4-BE49-F238E27FC236}">
                <a16:creationId xmlns:a16="http://schemas.microsoft.com/office/drawing/2014/main" id="{7C891512-5D0C-42CF-AC12-7D1F437696A0}"/>
              </a:ext>
            </a:extLst>
          </p:cNvPr>
          <p:cNvSpPr txBox="1"/>
          <p:nvPr/>
        </p:nvSpPr>
        <p:spPr>
          <a:xfrm>
            <a:off x="825624" y="1538311"/>
            <a:ext cx="5174378" cy="3447085"/>
          </a:xfrm>
          <a:prstGeom prst="rect">
            <a:avLst/>
          </a:prstGeom>
          <a:noFill/>
        </p:spPr>
        <p:txBody>
          <a:bodyPr wrap="square" lIns="121908" tIns="60954" rIns="121908" bIns="60954" rtlCol="0">
            <a:spAutoFit/>
          </a:bodyPr>
          <a:lstStyle/>
          <a:p>
            <a:pPr algn="just">
              <a:lnSpc>
                <a:spcPct val="150000"/>
              </a:lnSpc>
            </a:pPr>
            <a:r>
              <a:rPr lang="zh-CN" altLang="en-US" sz="1600" dirty="0"/>
              <a:t>    为了支持金融行业严格的审计需求，</a:t>
            </a:r>
            <a:r>
              <a:rPr lang="en-US" altLang="zh-CN" sz="1600" dirty="0"/>
              <a:t>Corda </a:t>
            </a:r>
            <a:r>
              <a:rPr lang="zh-CN" altLang="en-US" sz="1600" dirty="0"/>
              <a:t>智能合约主要验证交易数据，以保证其符合各项约束条件。</a:t>
            </a:r>
            <a:r>
              <a:rPr lang="zh-CN" altLang="en-US" sz="1600" b="1" dirty="0"/>
              <a:t>编写 </a:t>
            </a:r>
            <a:r>
              <a:rPr lang="en-US" altLang="zh-CN" sz="1600" b="1" dirty="0"/>
              <a:t>Corda </a:t>
            </a:r>
            <a:r>
              <a:rPr lang="zh-CN" altLang="en-US" sz="1600" b="1" dirty="0"/>
              <a:t>合约就是实现 </a:t>
            </a:r>
            <a:r>
              <a:rPr lang="en-US" altLang="zh-CN" sz="1600" b="1" dirty="0"/>
              <a:t>Contract </a:t>
            </a:r>
            <a:r>
              <a:rPr lang="zh-CN" altLang="en-US" sz="1600" b="1" dirty="0"/>
              <a:t>接口中的 </a:t>
            </a:r>
            <a:r>
              <a:rPr lang="en-US" altLang="zh-CN" sz="1600" b="1" dirty="0"/>
              <a:t>verify </a:t>
            </a:r>
            <a:r>
              <a:rPr lang="zh-CN" altLang="en-US" sz="1600" b="1" dirty="0"/>
              <a:t>函数，</a:t>
            </a:r>
            <a:r>
              <a:rPr lang="en-US" altLang="zh-CN" sz="1600" dirty="0"/>
              <a:t>verify </a:t>
            </a:r>
            <a:r>
              <a:rPr lang="zh-CN" altLang="en-US" sz="1600" dirty="0"/>
              <a:t>函数以交易数据为输入，定义了 具体的验证规则，如果不符合规则就抛出异常。</a:t>
            </a:r>
            <a:r>
              <a:rPr lang="en-US" altLang="zh-CN" sz="1600" b="1" dirty="0"/>
              <a:t>Corda </a:t>
            </a:r>
            <a:r>
              <a:rPr lang="zh-CN" altLang="en-US" sz="1600" b="1" dirty="0"/>
              <a:t>的合约是无状态的，其不负责存储任何数据，</a:t>
            </a:r>
            <a:r>
              <a:rPr lang="zh-CN" altLang="en-US" sz="1600" dirty="0"/>
              <a:t>而由 </a:t>
            </a:r>
            <a:r>
              <a:rPr lang="en-US" altLang="zh-CN" sz="1600" dirty="0"/>
              <a:t>Flow </a:t>
            </a:r>
            <a:r>
              <a:rPr lang="zh-CN" altLang="en-US" sz="1600" dirty="0"/>
              <a:t>在共识达成后才将数据存储在交易双方的节点。为了保证业务合法规，</a:t>
            </a:r>
            <a:r>
              <a:rPr lang="en-US" altLang="zh-CN" sz="1600" dirty="0"/>
              <a:t>Corda </a:t>
            </a:r>
            <a:r>
              <a:rPr lang="zh-CN" altLang="en-US" sz="1600" dirty="0"/>
              <a:t>智能合约有一个哈希引用指向了该合约所依据的原始法律文档，以作为处理纠纷时的法律依据。</a:t>
            </a:r>
            <a:endParaRPr lang="en-US" altLang="zh-CN" sz="1600" dirty="0">
              <a:solidFill>
                <a:schemeClr val="tx1">
                  <a:lumMod val="50000"/>
                  <a:lumOff val="50000"/>
                </a:schemeClr>
              </a:solidFill>
              <a:latin typeface="微软雅黑" panose="020B0503020204020204" charset="-122"/>
              <a:cs typeface="+mn-ea"/>
            </a:endParaRPr>
          </a:p>
        </p:txBody>
      </p:sp>
      <p:sp>
        <p:nvSpPr>
          <p:cNvPr id="43" name="文本框 42">
            <a:extLst>
              <a:ext uri="{FF2B5EF4-FFF2-40B4-BE49-F238E27FC236}">
                <a16:creationId xmlns:a16="http://schemas.microsoft.com/office/drawing/2014/main" id="{DD383899-F3E6-4F59-846D-6B357D5F0056}"/>
              </a:ext>
            </a:extLst>
          </p:cNvPr>
          <p:cNvSpPr txBox="1"/>
          <p:nvPr/>
        </p:nvSpPr>
        <p:spPr>
          <a:xfrm>
            <a:off x="954814" y="422012"/>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6.1 Corda</a:t>
            </a:r>
            <a:r>
              <a:rPr lang="zh-CN" altLang="en-US" sz="2267" b="1" dirty="0">
                <a:solidFill>
                  <a:srgbClr val="1B4367"/>
                </a:solidFill>
                <a:cs typeface="+mn-ea"/>
                <a:sym typeface="+mn-lt"/>
              </a:rPr>
              <a:t>智能合约</a:t>
            </a:r>
          </a:p>
        </p:txBody>
      </p:sp>
      <p:cxnSp>
        <p:nvCxnSpPr>
          <p:cNvPr id="44" name="直接连接符 43">
            <a:extLst>
              <a:ext uri="{FF2B5EF4-FFF2-40B4-BE49-F238E27FC236}">
                <a16:creationId xmlns:a16="http://schemas.microsoft.com/office/drawing/2014/main" id="{D248458E-62AA-4D2D-AEE3-B7016DEBA8B5}"/>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06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561">
            <a:extLst>
              <a:ext uri="{FF2B5EF4-FFF2-40B4-BE49-F238E27FC236}">
                <a16:creationId xmlns:a16="http://schemas.microsoft.com/office/drawing/2014/main" id="{BDCA18D7-7F4E-45CD-BF64-4C5A43334DA0}"/>
              </a:ext>
            </a:extLst>
          </p:cNvPr>
          <p:cNvCxnSpPr/>
          <p:nvPr/>
        </p:nvCxnSpPr>
        <p:spPr>
          <a:xfrm>
            <a:off x="6000002" y="1538311"/>
            <a:ext cx="0" cy="4136137"/>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0C64B8DC-2D45-415D-9927-4168B9AD372D}"/>
              </a:ext>
            </a:extLst>
          </p:cNvPr>
          <p:cNvGrpSpPr/>
          <p:nvPr/>
        </p:nvGrpSpPr>
        <p:grpSpPr>
          <a:xfrm rot="900000">
            <a:off x="8498361" y="408119"/>
            <a:ext cx="2459077" cy="2456607"/>
            <a:chOff x="5305425" y="2638425"/>
            <a:chExt cx="1579563" cy="1577975"/>
          </a:xfrm>
          <a:solidFill>
            <a:srgbClr val="000000">
              <a:alpha val="60000"/>
            </a:srgbClr>
          </a:solidFill>
          <a:effectLst/>
        </p:grpSpPr>
        <p:sp>
          <p:nvSpPr>
            <p:cNvPr id="15" name="Freeform 6">
              <a:extLst>
                <a:ext uri="{FF2B5EF4-FFF2-40B4-BE49-F238E27FC236}">
                  <a16:creationId xmlns:a16="http://schemas.microsoft.com/office/drawing/2014/main" id="{3EFF27BB-808F-4921-97DE-77F6CDB157F5}"/>
                </a:ext>
              </a:extLst>
            </p:cNvPr>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17" name="Freeform 7">
              <a:extLst>
                <a:ext uri="{FF2B5EF4-FFF2-40B4-BE49-F238E27FC236}">
                  <a16:creationId xmlns:a16="http://schemas.microsoft.com/office/drawing/2014/main" id="{BD5B269F-9CB4-4ECA-96A9-0736C9A6BE33}"/>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19" name="组合 18">
            <a:extLst>
              <a:ext uri="{FF2B5EF4-FFF2-40B4-BE49-F238E27FC236}">
                <a16:creationId xmlns:a16="http://schemas.microsoft.com/office/drawing/2014/main" id="{A3CD2C59-6D91-48FC-BDD8-5EEAC38AA9B8}"/>
              </a:ext>
            </a:extLst>
          </p:cNvPr>
          <p:cNvGrpSpPr/>
          <p:nvPr/>
        </p:nvGrpSpPr>
        <p:grpSpPr>
          <a:xfrm>
            <a:off x="6907886" y="1703075"/>
            <a:ext cx="2014518" cy="2012493"/>
            <a:chOff x="5305424" y="2638424"/>
            <a:chExt cx="1579563" cy="1577975"/>
          </a:xfrm>
          <a:solidFill>
            <a:srgbClr val="000000">
              <a:alpha val="60000"/>
            </a:srgbClr>
          </a:solidFill>
        </p:grpSpPr>
        <p:sp>
          <p:nvSpPr>
            <p:cNvPr id="20" name="Freeform 6">
              <a:extLst>
                <a:ext uri="{FF2B5EF4-FFF2-40B4-BE49-F238E27FC236}">
                  <a16:creationId xmlns:a16="http://schemas.microsoft.com/office/drawing/2014/main" id="{85013E61-170F-42C6-B63A-42B7B535D337}"/>
                </a:ext>
              </a:extLst>
            </p:cNvPr>
            <p:cNvSpPr>
              <a:spLocks noEditPoints="1"/>
            </p:cNvSpPr>
            <p:nvPr/>
          </p:nvSpPr>
          <p:spPr bwMode="auto">
            <a:xfrm>
              <a:off x="5305424"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21" name="Freeform 7">
              <a:extLst>
                <a:ext uri="{FF2B5EF4-FFF2-40B4-BE49-F238E27FC236}">
                  <a16:creationId xmlns:a16="http://schemas.microsoft.com/office/drawing/2014/main" id="{F7DB119E-04C2-4EBE-B2B8-8F9CA1F5EB25}"/>
                </a:ext>
              </a:extLst>
            </p:cNvPr>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22" name="组合 21">
            <a:extLst>
              <a:ext uri="{FF2B5EF4-FFF2-40B4-BE49-F238E27FC236}">
                <a16:creationId xmlns:a16="http://schemas.microsoft.com/office/drawing/2014/main" id="{D76BE5D1-05D2-4F82-BBB5-3E82953349CC}"/>
              </a:ext>
            </a:extLst>
          </p:cNvPr>
          <p:cNvGrpSpPr/>
          <p:nvPr/>
        </p:nvGrpSpPr>
        <p:grpSpPr>
          <a:xfrm>
            <a:off x="8206636" y="2832206"/>
            <a:ext cx="3073267" cy="3068345"/>
            <a:chOff x="5102225" y="2441575"/>
            <a:chExt cx="1982788" cy="1979613"/>
          </a:xfrm>
          <a:solidFill>
            <a:srgbClr val="000000">
              <a:alpha val="60000"/>
            </a:srgbClr>
          </a:solidFill>
          <a:effectLst/>
        </p:grpSpPr>
        <p:sp>
          <p:nvSpPr>
            <p:cNvPr id="24" name="Freeform 12">
              <a:extLst>
                <a:ext uri="{FF2B5EF4-FFF2-40B4-BE49-F238E27FC236}">
                  <a16:creationId xmlns:a16="http://schemas.microsoft.com/office/drawing/2014/main" id="{28BA469E-0D9A-4ED5-AE8C-7E168BEDB8F6}"/>
                </a:ext>
              </a:extLst>
            </p:cNvPr>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26" name="Freeform 13">
              <a:extLst>
                <a:ext uri="{FF2B5EF4-FFF2-40B4-BE49-F238E27FC236}">
                  <a16:creationId xmlns:a16="http://schemas.microsoft.com/office/drawing/2014/main" id="{5C571CD3-4260-43FF-83E6-C8543A072D2F}"/>
                </a:ext>
              </a:extLst>
            </p:cNvPr>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sp>
        <p:nvSpPr>
          <p:cNvPr id="28" name="TextBox 19">
            <a:extLst>
              <a:ext uri="{FF2B5EF4-FFF2-40B4-BE49-F238E27FC236}">
                <a16:creationId xmlns:a16="http://schemas.microsoft.com/office/drawing/2014/main" id="{7C891512-5D0C-42CF-AC12-7D1F437696A0}"/>
              </a:ext>
            </a:extLst>
          </p:cNvPr>
          <p:cNvSpPr txBox="1"/>
          <p:nvPr/>
        </p:nvSpPr>
        <p:spPr>
          <a:xfrm>
            <a:off x="825624" y="1538311"/>
            <a:ext cx="5174378" cy="3816417"/>
          </a:xfrm>
          <a:prstGeom prst="rect">
            <a:avLst/>
          </a:prstGeom>
          <a:noFill/>
        </p:spPr>
        <p:txBody>
          <a:bodyPr wrap="square" lIns="121908" tIns="60954" rIns="121908" bIns="60954" rtlCol="0">
            <a:spAutoFit/>
          </a:bodyPr>
          <a:lstStyle/>
          <a:p>
            <a:pPr algn="just">
              <a:lnSpc>
                <a:spcPct val="150000"/>
              </a:lnSpc>
            </a:pPr>
            <a:r>
              <a:rPr lang="en-US" altLang="zh-CN" sz="1600" dirty="0"/>
              <a:t>    Quorum </a:t>
            </a:r>
            <a:r>
              <a:rPr lang="zh-CN" altLang="en-US" sz="1600" dirty="0"/>
              <a:t>智能合约分为公有合约和私有合约，</a:t>
            </a:r>
            <a:r>
              <a:rPr lang="zh-CN" altLang="en-US" sz="1600" b="1" dirty="0"/>
              <a:t>它们在编程实现上并无分别：</a:t>
            </a:r>
            <a:r>
              <a:rPr lang="zh-CN" altLang="en-US" sz="1600" dirty="0"/>
              <a:t>公有合约运行在所有节点，以公有交易数据为输入，将执行结果存储在公有状态数据库；私有合约仅运行在与交易相关的参与者节点，以私有交易数据为输入</a:t>
            </a:r>
            <a:r>
              <a:rPr lang="en-US" altLang="zh-CN" sz="1600" dirty="0"/>
              <a:t>,</a:t>
            </a:r>
            <a:r>
              <a:rPr lang="zh-CN" altLang="en-US" sz="1600" dirty="0"/>
              <a:t>将执行结果存储在私有状态数据库。</a:t>
            </a:r>
            <a:r>
              <a:rPr lang="en-US" altLang="zh-CN" sz="1600" b="1" dirty="0"/>
              <a:t>Quorum</a:t>
            </a:r>
            <a:r>
              <a:rPr lang="zh-CN" altLang="en-US" sz="1600" b="1" dirty="0"/>
              <a:t>沿用了以太坊的智能合约模型，</a:t>
            </a:r>
            <a:r>
              <a:rPr lang="zh-CN" altLang="en-US" sz="1600" dirty="0"/>
              <a:t>但以太坊执行合约按 </a:t>
            </a:r>
            <a:r>
              <a:rPr lang="en-US" altLang="zh-CN" sz="1600" dirty="0"/>
              <a:t>Gas</a:t>
            </a:r>
            <a:r>
              <a:rPr lang="zh-CN" altLang="en-US" sz="1600" dirty="0"/>
              <a:t>计费的设计显然并不适用于企业级区块链。为了避免长时间运行的合约阻塞整个系统，</a:t>
            </a:r>
            <a:r>
              <a:rPr lang="en-US" altLang="zh-CN" sz="1600" b="1" dirty="0"/>
              <a:t>Quorum </a:t>
            </a:r>
            <a:r>
              <a:rPr lang="zh-CN" altLang="en-US" sz="1600" b="1" dirty="0"/>
              <a:t>平台执行合约仍然消耗</a:t>
            </a:r>
            <a:r>
              <a:rPr lang="en-US" altLang="zh-CN" sz="1600" b="1" dirty="0"/>
              <a:t>Gas</a:t>
            </a:r>
            <a:r>
              <a:rPr lang="zh-CN" altLang="en-US" sz="1600" b="1" dirty="0"/>
              <a:t>，</a:t>
            </a:r>
            <a:r>
              <a:rPr lang="zh-CN" altLang="en-US" sz="1600" dirty="0"/>
              <a:t>只是将 </a:t>
            </a:r>
            <a:r>
              <a:rPr lang="en-US" altLang="zh-CN" sz="1600" dirty="0"/>
              <a:t>Gas </a:t>
            </a:r>
            <a:r>
              <a:rPr lang="zh-CN" altLang="en-US" sz="1600" dirty="0"/>
              <a:t>的价格</a:t>
            </a:r>
            <a:r>
              <a:rPr lang="en-US" altLang="zh-CN" sz="1600" dirty="0"/>
              <a:t>(gasPrice)</a:t>
            </a:r>
            <a:r>
              <a:rPr lang="zh-CN" altLang="en-US" sz="1600" dirty="0"/>
              <a:t>设置为 </a:t>
            </a:r>
            <a:r>
              <a:rPr lang="en-US" altLang="zh-CN" sz="1600" dirty="0"/>
              <a:t>0</a:t>
            </a:r>
            <a:r>
              <a:rPr lang="zh-CN" altLang="en-US" sz="1600" dirty="0"/>
              <a:t>，从而绕过了</a:t>
            </a:r>
            <a:r>
              <a:rPr lang="en-US" altLang="zh-CN" sz="1600" dirty="0"/>
              <a:t>Gas</a:t>
            </a:r>
            <a:r>
              <a:rPr lang="zh-CN" altLang="en-US" sz="1600" dirty="0"/>
              <a:t>计费的问题。</a:t>
            </a:r>
            <a:r>
              <a:rPr lang="en-US" altLang="zh-CN" sz="1600" dirty="0"/>
              <a:t> </a:t>
            </a:r>
            <a:endParaRPr lang="en-US" altLang="zh-CN" sz="1600" dirty="0">
              <a:solidFill>
                <a:schemeClr val="tx1">
                  <a:lumMod val="50000"/>
                  <a:lumOff val="50000"/>
                </a:schemeClr>
              </a:solidFill>
              <a:latin typeface="微软雅黑" panose="020B0503020204020204" charset="-122"/>
              <a:cs typeface="+mn-ea"/>
            </a:endParaRPr>
          </a:p>
        </p:txBody>
      </p:sp>
      <p:sp>
        <p:nvSpPr>
          <p:cNvPr id="43" name="文本框 42">
            <a:extLst>
              <a:ext uri="{FF2B5EF4-FFF2-40B4-BE49-F238E27FC236}">
                <a16:creationId xmlns:a16="http://schemas.microsoft.com/office/drawing/2014/main" id="{DD383899-F3E6-4F59-846D-6B357D5F0056}"/>
              </a:ext>
            </a:extLst>
          </p:cNvPr>
          <p:cNvSpPr txBox="1"/>
          <p:nvPr/>
        </p:nvSpPr>
        <p:spPr>
          <a:xfrm>
            <a:off x="954814" y="422012"/>
            <a:ext cx="3434306"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6.1 Quorum </a:t>
            </a:r>
            <a:r>
              <a:rPr lang="zh-CN" altLang="en-US" sz="2267" b="1" dirty="0">
                <a:solidFill>
                  <a:srgbClr val="1B4367"/>
                </a:solidFill>
                <a:cs typeface="+mn-ea"/>
                <a:sym typeface="+mn-lt"/>
              </a:rPr>
              <a:t>智能合约</a:t>
            </a:r>
          </a:p>
        </p:txBody>
      </p:sp>
      <p:cxnSp>
        <p:nvCxnSpPr>
          <p:cNvPr id="44" name="直接连接符 43">
            <a:extLst>
              <a:ext uri="{FF2B5EF4-FFF2-40B4-BE49-F238E27FC236}">
                <a16:creationId xmlns:a16="http://schemas.microsoft.com/office/drawing/2014/main" id="{D248458E-62AA-4D2D-AEE3-B7016DEBA8B5}"/>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79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14">
            <a:extLst>
              <a:ext uri="{FF2B5EF4-FFF2-40B4-BE49-F238E27FC236}">
                <a16:creationId xmlns:a16="http://schemas.microsoft.com/office/drawing/2014/main" id="{82449A54-5200-409D-A4D4-FDC51D56EAF9}"/>
              </a:ext>
            </a:extLst>
          </p:cNvPr>
          <p:cNvGrpSpPr/>
          <p:nvPr/>
        </p:nvGrpSpPr>
        <p:grpSpPr>
          <a:xfrm>
            <a:off x="5332493" y="2253218"/>
            <a:ext cx="1414483" cy="1619124"/>
            <a:chOff x="5379142" y="2991066"/>
            <a:chExt cx="1414667" cy="1619124"/>
          </a:xfrm>
        </p:grpSpPr>
        <p:sp>
          <p:nvSpPr>
            <p:cNvPr id="26" name="Shape 1723">
              <a:extLst>
                <a:ext uri="{FF2B5EF4-FFF2-40B4-BE49-F238E27FC236}">
                  <a16:creationId xmlns:a16="http://schemas.microsoft.com/office/drawing/2014/main" id="{B0DC097D-D220-43FC-949D-21A4A30E79C9}"/>
                </a:ext>
              </a:extLst>
            </p:cNvPr>
            <p:cNvSpPr/>
            <p:nvPr/>
          </p:nvSpPr>
          <p:spPr>
            <a:xfrm rot="18900000">
              <a:off x="5379143" y="2991066"/>
              <a:ext cx="1414666" cy="1414666"/>
            </a:xfrm>
            <a:prstGeom prst="roundRect">
              <a:avLst>
                <a:gd name="adj" fmla="val 15000"/>
              </a:avLst>
            </a:prstGeom>
            <a:solidFill>
              <a:schemeClr val="accent3"/>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27" name="Shape 1726">
              <a:extLst>
                <a:ext uri="{FF2B5EF4-FFF2-40B4-BE49-F238E27FC236}">
                  <a16:creationId xmlns:a16="http://schemas.microsoft.com/office/drawing/2014/main" id="{E39975E9-F054-41CF-AABD-0011FF83DF15}"/>
                </a:ext>
              </a:extLst>
            </p:cNvPr>
            <p:cNvSpPr/>
            <p:nvPr/>
          </p:nvSpPr>
          <p:spPr>
            <a:xfrm rot="18900000">
              <a:off x="5379142" y="3195523"/>
              <a:ext cx="1414666" cy="1414667"/>
            </a:xfrm>
            <a:prstGeom prst="roundRect">
              <a:avLst>
                <a:gd name="adj" fmla="val 15000"/>
              </a:avLst>
            </a:prstGeom>
            <a:solidFill>
              <a:schemeClr val="accent3"/>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31" name="Group 11">
            <a:extLst>
              <a:ext uri="{FF2B5EF4-FFF2-40B4-BE49-F238E27FC236}">
                <a16:creationId xmlns:a16="http://schemas.microsoft.com/office/drawing/2014/main" id="{0F27665A-3B74-4160-8785-EB6D0D70CBBB}"/>
              </a:ext>
            </a:extLst>
          </p:cNvPr>
          <p:cNvGrpSpPr/>
          <p:nvPr/>
        </p:nvGrpSpPr>
        <p:grpSpPr>
          <a:xfrm>
            <a:off x="1680084" y="3446569"/>
            <a:ext cx="1414483" cy="1619124"/>
            <a:chOff x="1743076" y="2991066"/>
            <a:chExt cx="1414666" cy="1619124"/>
          </a:xfrm>
        </p:grpSpPr>
        <p:sp>
          <p:nvSpPr>
            <p:cNvPr id="32" name="Shape 1721">
              <a:extLst>
                <a:ext uri="{FF2B5EF4-FFF2-40B4-BE49-F238E27FC236}">
                  <a16:creationId xmlns:a16="http://schemas.microsoft.com/office/drawing/2014/main" id="{8201C4F1-3D48-4504-917E-293F6E415FAA}"/>
                </a:ext>
              </a:extLst>
            </p:cNvPr>
            <p:cNvSpPr/>
            <p:nvPr/>
          </p:nvSpPr>
          <p:spPr>
            <a:xfrm rot="18900000">
              <a:off x="1743076"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34" name="Shape 1732">
              <a:extLst>
                <a:ext uri="{FF2B5EF4-FFF2-40B4-BE49-F238E27FC236}">
                  <a16:creationId xmlns:a16="http://schemas.microsoft.com/office/drawing/2014/main" id="{2A59F9EB-5252-4128-AB94-C02CBA090F7E}"/>
                </a:ext>
              </a:extLst>
            </p:cNvPr>
            <p:cNvSpPr/>
            <p:nvPr/>
          </p:nvSpPr>
          <p:spPr>
            <a:xfrm rot="18900000">
              <a:off x="1743076" y="3195523"/>
              <a:ext cx="1414666" cy="1414667"/>
            </a:xfrm>
            <a:prstGeom prst="roundRect">
              <a:avLst>
                <a:gd name="adj" fmla="val 15000"/>
              </a:avLst>
            </a:prstGeom>
            <a:solidFill>
              <a:schemeClr val="accent1"/>
            </a:solidFill>
            <a:ln w="508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39" name="Group 16">
            <a:extLst>
              <a:ext uri="{FF2B5EF4-FFF2-40B4-BE49-F238E27FC236}">
                <a16:creationId xmlns:a16="http://schemas.microsoft.com/office/drawing/2014/main" id="{F7E16096-4D31-4210-BAFF-5768E5499475}"/>
              </a:ext>
            </a:extLst>
          </p:cNvPr>
          <p:cNvGrpSpPr/>
          <p:nvPr/>
        </p:nvGrpSpPr>
        <p:grpSpPr>
          <a:xfrm>
            <a:off x="9009229" y="3355702"/>
            <a:ext cx="1414483" cy="1619124"/>
            <a:chOff x="9015209" y="2991066"/>
            <a:chExt cx="1414666" cy="1619124"/>
          </a:xfrm>
        </p:grpSpPr>
        <p:sp>
          <p:nvSpPr>
            <p:cNvPr id="41" name="Shape 1725">
              <a:extLst>
                <a:ext uri="{FF2B5EF4-FFF2-40B4-BE49-F238E27FC236}">
                  <a16:creationId xmlns:a16="http://schemas.microsoft.com/office/drawing/2014/main" id="{D2900358-2AEF-4ECB-8612-EADA615DA87C}"/>
                </a:ext>
              </a:extLst>
            </p:cNvPr>
            <p:cNvSpPr/>
            <p:nvPr/>
          </p:nvSpPr>
          <p:spPr>
            <a:xfrm rot="18900000">
              <a:off x="9015209"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42" name="Shape 1738">
              <a:extLst>
                <a:ext uri="{FF2B5EF4-FFF2-40B4-BE49-F238E27FC236}">
                  <a16:creationId xmlns:a16="http://schemas.microsoft.com/office/drawing/2014/main" id="{74BCBA42-3DE6-43EA-AF4B-D89EC44F57DA}"/>
                </a:ext>
              </a:extLst>
            </p:cNvPr>
            <p:cNvSpPr/>
            <p:nvPr/>
          </p:nvSpPr>
          <p:spPr>
            <a:xfrm rot="18900000">
              <a:off x="9015209" y="3195523"/>
              <a:ext cx="1414666" cy="1414667"/>
            </a:xfrm>
            <a:prstGeom prst="roundRect">
              <a:avLst>
                <a:gd name="adj" fmla="val 15000"/>
              </a:avLst>
            </a:prstGeom>
            <a:solidFill>
              <a:schemeClr val="accent1"/>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sp>
        <p:nvSpPr>
          <p:cNvPr id="43" name="Text Placeholder 4">
            <a:extLst>
              <a:ext uri="{FF2B5EF4-FFF2-40B4-BE49-F238E27FC236}">
                <a16:creationId xmlns:a16="http://schemas.microsoft.com/office/drawing/2014/main" id="{82BF5C79-89EA-45DD-9BC5-977E08E4059B}"/>
              </a:ext>
            </a:extLst>
          </p:cNvPr>
          <p:cNvSpPr txBox="1"/>
          <p:nvPr/>
        </p:nvSpPr>
        <p:spPr>
          <a:xfrm>
            <a:off x="1781994" y="422447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600" b="1" dirty="0">
                <a:solidFill>
                  <a:schemeClr val="bg1"/>
                </a:solidFill>
                <a:latin typeface="微软雅黑" panose="020B0503020204020204" charset="-122"/>
                <a:ea typeface="微软雅黑" panose="020B0503020204020204" charset="-122"/>
              </a:rPr>
              <a:t>Docker </a:t>
            </a:r>
            <a:r>
              <a:rPr lang="zh-CN" altLang="en-US" sz="1600" b="1" dirty="0">
                <a:solidFill>
                  <a:schemeClr val="bg1"/>
                </a:solidFill>
                <a:latin typeface="微软雅黑" panose="020B0503020204020204" charset="-122"/>
                <a:ea typeface="微软雅黑" panose="020B0503020204020204" charset="-122"/>
              </a:rPr>
              <a:t>容器</a:t>
            </a:r>
            <a:endParaRPr lang="en-GB" altLang="zh-CN" sz="1600" b="1" dirty="0">
              <a:solidFill>
                <a:schemeClr val="bg1"/>
              </a:solidFill>
              <a:latin typeface="微软雅黑" panose="020B0503020204020204" charset="-122"/>
              <a:ea typeface="微软雅黑" panose="020B0503020204020204" charset="-122"/>
            </a:endParaRPr>
          </a:p>
        </p:txBody>
      </p:sp>
      <p:sp>
        <p:nvSpPr>
          <p:cNvPr id="45" name="Text Placeholder 4">
            <a:extLst>
              <a:ext uri="{FF2B5EF4-FFF2-40B4-BE49-F238E27FC236}">
                <a16:creationId xmlns:a16="http://schemas.microsoft.com/office/drawing/2014/main" id="{044E6DF6-FF6A-4D1E-B768-46C482820695}"/>
              </a:ext>
            </a:extLst>
          </p:cNvPr>
          <p:cNvSpPr txBox="1"/>
          <p:nvPr/>
        </p:nvSpPr>
        <p:spPr>
          <a:xfrm>
            <a:off x="5376044" y="3046069"/>
            <a:ext cx="132738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修订版的 </a:t>
            </a:r>
            <a:r>
              <a:rPr lang="en-US" altLang="zh-CN" sz="1600" b="1" dirty="0">
                <a:solidFill>
                  <a:schemeClr val="bg1"/>
                </a:solidFill>
                <a:latin typeface="微软雅黑" panose="020B0503020204020204" charset="-122"/>
                <a:ea typeface="微软雅黑" panose="020B0503020204020204" charset="-122"/>
              </a:rPr>
              <a:t>JVM</a:t>
            </a:r>
            <a:endParaRPr lang="en-GB" altLang="zh-CN" sz="1600" b="1" dirty="0">
              <a:solidFill>
                <a:schemeClr val="bg1"/>
              </a:solidFill>
              <a:latin typeface="微软雅黑" panose="020B0503020204020204" charset="-122"/>
              <a:ea typeface="微软雅黑" panose="020B0503020204020204" charset="-122"/>
            </a:endParaRPr>
          </a:p>
        </p:txBody>
      </p:sp>
      <p:sp>
        <p:nvSpPr>
          <p:cNvPr id="47" name="Text Placeholder 4">
            <a:extLst>
              <a:ext uri="{FF2B5EF4-FFF2-40B4-BE49-F238E27FC236}">
                <a16:creationId xmlns:a16="http://schemas.microsoft.com/office/drawing/2014/main" id="{47FC20E4-5F9F-445E-A298-521D638D82E9}"/>
              </a:ext>
            </a:extLst>
          </p:cNvPr>
          <p:cNvSpPr txBox="1"/>
          <p:nvPr/>
        </p:nvSpPr>
        <p:spPr>
          <a:xfrm>
            <a:off x="9067036" y="4090594"/>
            <a:ext cx="1298867"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自定义的 </a:t>
            </a:r>
            <a:r>
              <a:rPr lang="en-US" altLang="zh-CN" sz="1600" b="1" dirty="0">
                <a:solidFill>
                  <a:schemeClr val="bg1"/>
                </a:solidFill>
                <a:latin typeface="微软雅黑" panose="020B0503020204020204" charset="-122"/>
                <a:ea typeface="微软雅黑" panose="020B0503020204020204" charset="-122"/>
              </a:rPr>
              <a:t>EVM</a:t>
            </a:r>
            <a:endParaRPr lang="en-GB" altLang="zh-CN" sz="1600" b="1" dirty="0">
              <a:solidFill>
                <a:schemeClr val="bg1"/>
              </a:solidFill>
              <a:latin typeface="微软雅黑" panose="020B0503020204020204" charset="-122"/>
              <a:ea typeface="微软雅黑" panose="020B0503020204020204" charset="-122"/>
            </a:endParaRPr>
          </a:p>
        </p:txBody>
      </p:sp>
      <p:sp>
        <p:nvSpPr>
          <p:cNvPr id="50" name="TextBox 62">
            <a:extLst>
              <a:ext uri="{FF2B5EF4-FFF2-40B4-BE49-F238E27FC236}">
                <a16:creationId xmlns:a16="http://schemas.microsoft.com/office/drawing/2014/main" id="{9E7B76F5-4481-4C81-9957-8D7244962C0E}"/>
              </a:ext>
            </a:extLst>
          </p:cNvPr>
          <p:cNvSpPr txBox="1"/>
          <p:nvPr/>
        </p:nvSpPr>
        <p:spPr>
          <a:xfrm>
            <a:off x="945849" y="1209545"/>
            <a:ext cx="2735027" cy="1938992"/>
          </a:xfrm>
          <a:prstGeom prst="rect">
            <a:avLst/>
          </a:prstGeom>
          <a:noFill/>
        </p:spPr>
        <p:txBody>
          <a:bodyPr wrap="square" lIns="0" tIns="0" rIns="0" bIns="0" rtlCol="0">
            <a:spAutoFit/>
          </a:bodyPr>
          <a:lstStyle/>
          <a:p>
            <a:pPr algn="just">
              <a:lnSpc>
                <a:spcPct val="150000"/>
              </a:lnSpc>
            </a:pPr>
            <a:r>
              <a:rPr lang="en-US" altLang="zh-CN" sz="1400" dirty="0"/>
              <a:t>    Fabric</a:t>
            </a:r>
            <a:r>
              <a:rPr lang="zh-CN" altLang="en-US" sz="1400" dirty="0"/>
              <a:t>智能合约的执行结果</a:t>
            </a:r>
            <a:r>
              <a:rPr lang="zh-CN" altLang="en-US" sz="1400" b="1" dirty="0"/>
              <a:t>可能是不确定的，</a:t>
            </a:r>
            <a:r>
              <a:rPr lang="zh-CN" altLang="en-US" sz="1400" dirty="0"/>
              <a:t>因为其没有限制使用编程语言中一些非确定性的特性。</a:t>
            </a:r>
            <a:r>
              <a:rPr lang="zh-CN" altLang="en-US" sz="1400" b="1" dirty="0"/>
              <a:t>因此</a:t>
            </a:r>
            <a:r>
              <a:rPr lang="en-US" altLang="zh-CN" sz="1400" b="1" dirty="0"/>
              <a:t>Fabric</a:t>
            </a:r>
            <a:r>
              <a:rPr lang="zh-CN" altLang="en-US" sz="1400" b="1" dirty="0"/>
              <a:t>依据背书策略收集并比较多个背书节点的合约执行结果</a:t>
            </a:r>
            <a:r>
              <a:rPr lang="zh-CN" altLang="en-US" sz="1400" dirty="0"/>
              <a:t>，从而避免了不一致数据的提交</a:t>
            </a:r>
            <a:r>
              <a:rPr lang="en-US" altLang="zh-CN" sz="1400" dirty="0"/>
              <a:t>.</a:t>
            </a:r>
            <a:endParaRPr lang="en-US" altLang="zh-CN" sz="1400" dirty="0">
              <a:latin typeface="微软雅黑" panose="020B0503020204020204" charset="-122"/>
              <a:ea typeface="微软雅黑" panose="020B0503020204020204" charset="-122"/>
            </a:endParaRPr>
          </a:p>
        </p:txBody>
      </p:sp>
      <p:sp>
        <p:nvSpPr>
          <p:cNvPr id="53" name="TextBox 64">
            <a:extLst>
              <a:ext uri="{FF2B5EF4-FFF2-40B4-BE49-F238E27FC236}">
                <a16:creationId xmlns:a16="http://schemas.microsoft.com/office/drawing/2014/main" id="{2F209D50-71CE-416D-822F-BDB74DE91F0C}"/>
              </a:ext>
            </a:extLst>
          </p:cNvPr>
          <p:cNvSpPr txBox="1"/>
          <p:nvPr/>
        </p:nvSpPr>
        <p:spPr>
          <a:xfrm>
            <a:off x="4427621" y="4369721"/>
            <a:ext cx="2832412" cy="1254574"/>
          </a:xfrm>
          <a:prstGeom prst="rect">
            <a:avLst/>
          </a:prstGeom>
          <a:noFill/>
        </p:spPr>
        <p:txBody>
          <a:bodyPr wrap="square" lIns="0" tIns="0" rIns="0" bIns="0" rtlCol="0">
            <a:spAutoFit/>
          </a:bodyPr>
          <a:lstStyle/>
          <a:p>
            <a:pPr algn="just">
              <a:lnSpc>
                <a:spcPct val="150000"/>
              </a:lnSpc>
            </a:pPr>
            <a:r>
              <a:rPr lang="zh-CN" altLang="en-US" sz="1400" dirty="0"/>
              <a:t>    </a:t>
            </a:r>
            <a:r>
              <a:rPr lang="zh-CN" altLang="en-US" sz="1400" b="1" dirty="0"/>
              <a:t>为了保证合约执行结果的确定性</a:t>
            </a:r>
            <a:r>
              <a:rPr lang="zh-CN" altLang="en-US" sz="1400" dirty="0"/>
              <a:t>，</a:t>
            </a:r>
            <a:r>
              <a:rPr lang="en-US" altLang="zh-CN" sz="1400" dirty="0"/>
              <a:t>Corda </a:t>
            </a:r>
            <a:r>
              <a:rPr lang="zh-CN" altLang="en-US" sz="1400" dirty="0"/>
              <a:t>采用一个修订版的 </a:t>
            </a:r>
            <a:r>
              <a:rPr lang="en-US" altLang="zh-CN" sz="1400" dirty="0"/>
              <a:t>JVM </a:t>
            </a:r>
            <a:r>
              <a:rPr lang="zh-CN" altLang="en-US" sz="1400" dirty="0"/>
              <a:t>作为沙箱，限制引用编程语言中一些非确定性特性。</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55" name="TextBox 66">
            <a:extLst>
              <a:ext uri="{FF2B5EF4-FFF2-40B4-BE49-F238E27FC236}">
                <a16:creationId xmlns:a16="http://schemas.microsoft.com/office/drawing/2014/main" id="{4E571031-798F-44BF-AAF9-8B0E32E683D1}"/>
              </a:ext>
            </a:extLst>
          </p:cNvPr>
          <p:cNvSpPr txBox="1"/>
          <p:nvPr/>
        </p:nvSpPr>
        <p:spPr>
          <a:xfrm>
            <a:off x="8258476" y="1080771"/>
            <a:ext cx="2734720" cy="1938992"/>
          </a:xfrm>
          <a:prstGeom prst="rect">
            <a:avLst/>
          </a:prstGeom>
          <a:noFill/>
        </p:spPr>
        <p:txBody>
          <a:bodyPr wrap="square" lIns="0" tIns="0" rIns="0" bIns="0" rtlCol="0">
            <a:spAutoFit/>
          </a:bodyPr>
          <a:lstStyle/>
          <a:p>
            <a:pPr algn="just">
              <a:lnSpc>
                <a:spcPct val="150000"/>
              </a:lnSpc>
            </a:pPr>
            <a:r>
              <a:rPr lang="en-US" altLang="zh-CN" sz="1400" dirty="0"/>
              <a:t>    </a:t>
            </a:r>
            <a:r>
              <a:rPr lang="en-US" altLang="zh-CN" sz="1400" b="1" dirty="0"/>
              <a:t>Quorum</a:t>
            </a:r>
            <a:r>
              <a:rPr lang="zh-CN" altLang="en-US" sz="1400" b="1" dirty="0"/>
              <a:t>沿用了以太坊自定义的 </a:t>
            </a:r>
            <a:r>
              <a:rPr lang="en-US" altLang="zh-CN" sz="1400" b="1" dirty="0"/>
              <a:t>EVM </a:t>
            </a:r>
            <a:r>
              <a:rPr lang="zh-CN" altLang="en-US" sz="1400" b="1" dirty="0"/>
              <a:t>作为沙箱，</a:t>
            </a:r>
            <a:r>
              <a:rPr lang="zh-CN" altLang="en-US" sz="1400" dirty="0"/>
              <a:t>运行以太坊自定义的字节码</a:t>
            </a:r>
            <a:r>
              <a:rPr lang="en-US" altLang="zh-CN" sz="1400" dirty="0"/>
              <a:t>,Quorum </a:t>
            </a:r>
            <a:r>
              <a:rPr lang="zh-CN" altLang="en-US" sz="1400" dirty="0"/>
              <a:t>合约需基于以太坊自定义的</a:t>
            </a:r>
            <a:r>
              <a:rPr lang="en-US" altLang="zh-CN" sz="1400" dirty="0"/>
              <a:t>Solidity</a:t>
            </a:r>
            <a:r>
              <a:rPr lang="zh-CN" altLang="en-US" sz="1400" dirty="0"/>
              <a:t>语言开发，之所以创建新的开发语言，</a:t>
            </a:r>
            <a:r>
              <a:rPr lang="zh-CN" altLang="en-US" sz="1400" b="1" dirty="0"/>
              <a:t>就是为了保证合约执行结果的确定性。</a:t>
            </a:r>
            <a:endParaRPr lang="en-US" altLang="zh-CN" sz="1400" b="1" dirty="0">
              <a:solidFill>
                <a:schemeClr val="tx1">
                  <a:lumMod val="50000"/>
                  <a:lumOff val="50000"/>
                </a:schemeClr>
              </a:solidFill>
              <a:latin typeface="微软雅黑" panose="020B0503020204020204" charset="-122"/>
              <a:ea typeface="微软雅黑" panose="020B0503020204020204" charset="-122"/>
            </a:endParaRPr>
          </a:p>
        </p:txBody>
      </p:sp>
      <p:cxnSp>
        <p:nvCxnSpPr>
          <p:cNvPr id="59" name="直接连接符 58">
            <a:extLst>
              <a:ext uri="{FF2B5EF4-FFF2-40B4-BE49-F238E27FC236}">
                <a16:creationId xmlns:a16="http://schemas.microsoft.com/office/drawing/2014/main" id="{C04DA797-F9F8-4EEE-9F7A-F8BED9F397DF}"/>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0" name="文本框 15">
            <a:extLst>
              <a:ext uri="{FF2B5EF4-FFF2-40B4-BE49-F238E27FC236}">
                <a16:creationId xmlns:a16="http://schemas.microsoft.com/office/drawing/2014/main" id="{36776257-24F1-48B4-8C4F-9765DFA93EFB}"/>
              </a:ext>
            </a:extLst>
          </p:cNvPr>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6.2 </a:t>
            </a:r>
            <a:r>
              <a:rPr lang="zh-CN" altLang="en-US" sz="2267" b="1" dirty="0">
                <a:solidFill>
                  <a:srgbClr val="1B4367"/>
                </a:solidFill>
                <a:cs typeface="+mn-ea"/>
                <a:sym typeface="+mn-lt"/>
              </a:rPr>
              <a:t>沙箱环境</a:t>
            </a:r>
          </a:p>
        </p:txBody>
      </p:sp>
    </p:spTree>
    <p:extLst>
      <p:ext uri="{BB962C8B-B14F-4D97-AF65-F5344CB8AC3E}">
        <p14:creationId xmlns:p14="http://schemas.microsoft.com/office/powerpoint/2010/main" val="140254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5092847" y="1452078"/>
            <a:ext cx="2000037" cy="2000037"/>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12" name="文本框 11"/>
          <p:cNvSpPr txBox="1"/>
          <p:nvPr/>
        </p:nvSpPr>
        <p:spPr>
          <a:xfrm>
            <a:off x="3311691" y="3613009"/>
            <a:ext cx="5562349" cy="789896"/>
          </a:xfrm>
          <a:prstGeom prst="rect">
            <a:avLst/>
          </a:prstGeom>
          <a:noFill/>
        </p:spPr>
        <p:txBody>
          <a:bodyPr wrap="square" lIns="91440" tIns="45720" rIns="91440" bIns="45720" rtlCol="0">
            <a:spAutoFit/>
          </a:bodyPr>
          <a:lstStyle/>
          <a:p>
            <a:pPr algn="ctr" defTabSz="914377"/>
            <a:r>
              <a:rPr lang="zh-CN" altLang="en-US" sz="4533" b="1" dirty="0">
                <a:solidFill>
                  <a:srgbClr val="1B4367"/>
                </a:solidFill>
                <a:latin typeface="微软雅黑"/>
                <a:ea typeface="微软雅黑"/>
                <a:cs typeface="+mn-ea"/>
                <a:sym typeface="+mn-lt"/>
              </a:rPr>
              <a:t>概述</a:t>
            </a:r>
          </a:p>
        </p:txBody>
      </p:sp>
      <p:sp>
        <p:nvSpPr>
          <p:cNvPr id="95" name="文本框 11"/>
          <p:cNvSpPr txBox="1"/>
          <p:nvPr/>
        </p:nvSpPr>
        <p:spPr>
          <a:xfrm>
            <a:off x="4951302" y="2100057"/>
            <a:ext cx="2310525" cy="1087670"/>
          </a:xfrm>
          <a:prstGeom prst="rect">
            <a:avLst/>
          </a:prstGeom>
          <a:noFill/>
        </p:spPr>
        <p:txBody>
          <a:bodyPr wrap="square" lIns="91440" tIns="45720" rIns="91440" bIns="45720" rtlCol="0">
            <a:spAutoFit/>
          </a:bodyPr>
          <a:lstStyle/>
          <a:p>
            <a:pPr algn="ctr" defTabSz="914377">
              <a:lnSpc>
                <a:spcPts val="4000"/>
              </a:lnSpc>
            </a:pPr>
            <a:r>
              <a:rPr lang="en-US" altLang="zh-CN" sz="7200" dirty="0">
                <a:solidFill>
                  <a:prstClr val="white"/>
                </a:solidFill>
                <a:latin typeface="微软雅黑"/>
                <a:ea typeface="微软雅黑"/>
                <a:cs typeface="+mn-ea"/>
                <a:sym typeface="+mn-lt"/>
              </a:rPr>
              <a:t>01</a:t>
            </a:r>
            <a:endParaRPr lang="zh-CN" altLang="en-US" sz="7200" dirty="0">
              <a:solidFill>
                <a:prstClr val="white"/>
              </a:solidFill>
              <a:latin typeface="微软雅黑"/>
              <a:ea typeface="微软雅黑"/>
              <a:cs typeface="+mn-ea"/>
              <a:sym typeface="+mn-lt"/>
            </a:endParaRPr>
          </a:p>
          <a:p>
            <a:pPr algn="ctr" defTabSz="914377">
              <a:lnSpc>
                <a:spcPts val="4000"/>
              </a:lnSpc>
            </a:pPr>
            <a:r>
              <a:rPr lang="en-US" altLang="zh-CN" sz="3200" dirty="0">
                <a:solidFill>
                  <a:prstClr val="white"/>
                </a:solidFill>
                <a:latin typeface="微软雅黑"/>
                <a:ea typeface="微软雅黑"/>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5092847" y="1452078"/>
            <a:ext cx="2000037" cy="2000037"/>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3" name="文本框 11"/>
          <p:cNvSpPr txBox="1"/>
          <p:nvPr/>
        </p:nvSpPr>
        <p:spPr>
          <a:xfrm>
            <a:off x="3311691" y="3613009"/>
            <a:ext cx="5562349" cy="789896"/>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4533" b="1" dirty="0">
                <a:solidFill>
                  <a:srgbClr val="1B4367"/>
                </a:solidFill>
                <a:latin typeface="微软雅黑"/>
                <a:ea typeface="微软雅黑"/>
                <a:cs typeface="+mn-ea"/>
                <a:sym typeface="+mn-lt"/>
              </a:rPr>
              <a:t>隐私保护</a:t>
            </a:r>
            <a:endParaRPr kumimoji="0" lang="zh-CN" altLang="en-US" sz="4533" b="1" i="0" u="none" strike="noStrike" kern="1200" cap="none" spc="0" normalizeH="0" baseline="0" noProof="0" dirty="0">
              <a:ln>
                <a:noFill/>
              </a:ln>
              <a:solidFill>
                <a:srgbClr val="1B4367"/>
              </a:solidFill>
              <a:effectLst/>
              <a:uLnTx/>
              <a:uFillTx/>
              <a:latin typeface="微软雅黑"/>
              <a:ea typeface="微软雅黑"/>
              <a:cs typeface="+mn-ea"/>
              <a:sym typeface="+mn-lt"/>
            </a:endParaRPr>
          </a:p>
        </p:txBody>
      </p:sp>
      <p:sp>
        <p:nvSpPr>
          <p:cNvPr id="105" name="文本框 11"/>
          <p:cNvSpPr txBox="1"/>
          <p:nvPr/>
        </p:nvSpPr>
        <p:spPr>
          <a:xfrm>
            <a:off x="4951302" y="2100057"/>
            <a:ext cx="2310525" cy="108767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微软雅黑"/>
                <a:ea typeface="微软雅黑"/>
                <a:cs typeface="+mn-ea"/>
                <a:sym typeface="+mn-lt"/>
              </a:rPr>
              <a:t>07</a:t>
            </a:r>
            <a:endParaRPr kumimoji="0" lang="zh-CN" altLang="en-US" sz="7200" b="0" i="0" u="none" strike="noStrike" kern="1200" cap="none" spc="0" normalizeH="0" baseline="0" noProof="0" dirty="0">
              <a:ln>
                <a:noFill/>
              </a:ln>
              <a:solidFill>
                <a:prstClr val="white"/>
              </a:solidFill>
              <a:effectLst/>
              <a:uLnTx/>
              <a:uFillTx/>
              <a:latin typeface="微软雅黑"/>
              <a:ea typeface="微软雅黑"/>
              <a:cs typeface="+mn-ea"/>
              <a:sym typeface="+mn-lt"/>
            </a:endParaRPr>
          </a:p>
          <a:p>
            <a:pPr marL="0" marR="0" lvl="0" indent="0" algn="ctr" defTabSz="914377" rtl="0" eaLnBrk="1" fontAlgn="auto" latinLnBrk="0" hangingPunct="1">
              <a:lnSpc>
                <a:spcPts val="4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微软雅黑"/>
                <a:ea typeface="微软雅黑"/>
                <a:cs typeface="+mn-ea"/>
                <a:sym typeface="+mn-lt"/>
              </a:rPr>
              <a:t>PART </a:t>
            </a:r>
          </a:p>
        </p:txBody>
      </p:sp>
    </p:spTree>
    <p:extLst>
      <p:ext uri="{BB962C8B-B14F-4D97-AF65-F5344CB8AC3E}">
        <p14:creationId xmlns:p14="http://schemas.microsoft.com/office/powerpoint/2010/main" val="27041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43">
            <a:extLst>
              <a:ext uri="{FF2B5EF4-FFF2-40B4-BE49-F238E27FC236}">
                <a16:creationId xmlns:a16="http://schemas.microsoft.com/office/drawing/2014/main" id="{46C3CEB9-8F79-4FAC-A579-619269430C0E}"/>
              </a:ext>
            </a:extLst>
          </p:cNvPr>
          <p:cNvSpPr>
            <a:spLocks noChangeAspect="1"/>
          </p:cNvSpPr>
          <p:nvPr/>
        </p:nvSpPr>
        <p:spPr>
          <a:xfrm>
            <a:off x="6948755" y="2647725"/>
            <a:ext cx="1320235" cy="132023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endPar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Oval 50">
            <a:extLst>
              <a:ext uri="{FF2B5EF4-FFF2-40B4-BE49-F238E27FC236}">
                <a16:creationId xmlns:a16="http://schemas.microsoft.com/office/drawing/2014/main" id="{82137461-FCCA-4202-9CAF-D9D94358000E}"/>
              </a:ext>
            </a:extLst>
          </p:cNvPr>
          <p:cNvSpPr>
            <a:spLocks noChangeAspect="1"/>
          </p:cNvSpPr>
          <p:nvPr/>
        </p:nvSpPr>
        <p:spPr>
          <a:xfrm>
            <a:off x="8196892" y="1696584"/>
            <a:ext cx="1575887" cy="157588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lnSpc>
                <a:spcPct val="150000"/>
              </a:lnSpc>
            </a:pPr>
            <a:endPar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Oval 52">
            <a:extLst>
              <a:ext uri="{FF2B5EF4-FFF2-40B4-BE49-F238E27FC236}">
                <a16:creationId xmlns:a16="http://schemas.microsoft.com/office/drawing/2014/main" id="{5A067A3F-3A2B-4D9E-A691-89316EF07029}"/>
              </a:ext>
            </a:extLst>
          </p:cNvPr>
          <p:cNvSpPr>
            <a:spLocks noChangeAspect="1"/>
          </p:cNvSpPr>
          <p:nvPr/>
        </p:nvSpPr>
        <p:spPr>
          <a:xfrm>
            <a:off x="7534327" y="3927880"/>
            <a:ext cx="1872989" cy="18729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lnSpc>
                <a:spcPct val="150000"/>
              </a:lnSpc>
            </a:pPr>
            <a:endPar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 Placeholder 32">
            <a:extLst>
              <a:ext uri="{FF2B5EF4-FFF2-40B4-BE49-F238E27FC236}">
                <a16:creationId xmlns:a16="http://schemas.microsoft.com/office/drawing/2014/main" id="{42C2C3D0-DB13-423F-AD22-2CFCE504CA02}"/>
              </a:ext>
            </a:extLst>
          </p:cNvPr>
          <p:cNvSpPr txBox="1">
            <a:spLocks/>
          </p:cNvSpPr>
          <p:nvPr/>
        </p:nvSpPr>
        <p:spPr>
          <a:xfrm>
            <a:off x="5763088" y="4469903"/>
            <a:ext cx="1136682" cy="50417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Oval 57">
            <a:extLst>
              <a:ext uri="{FF2B5EF4-FFF2-40B4-BE49-F238E27FC236}">
                <a16:creationId xmlns:a16="http://schemas.microsoft.com/office/drawing/2014/main" id="{D2E04A12-E715-42B5-B90A-F34FC90B5BFE}"/>
              </a:ext>
            </a:extLst>
          </p:cNvPr>
          <p:cNvSpPr>
            <a:spLocks noChangeAspect="1"/>
          </p:cNvSpPr>
          <p:nvPr/>
        </p:nvSpPr>
        <p:spPr>
          <a:xfrm>
            <a:off x="8871719" y="3704667"/>
            <a:ext cx="535598" cy="5355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Oval 60">
            <a:extLst>
              <a:ext uri="{FF2B5EF4-FFF2-40B4-BE49-F238E27FC236}">
                <a16:creationId xmlns:a16="http://schemas.microsoft.com/office/drawing/2014/main" id="{51C5E337-BF6C-4888-8EA1-DD295A0BB69D}"/>
              </a:ext>
            </a:extLst>
          </p:cNvPr>
          <p:cNvSpPr>
            <a:spLocks noChangeAspect="1"/>
          </p:cNvSpPr>
          <p:nvPr/>
        </p:nvSpPr>
        <p:spPr>
          <a:xfrm>
            <a:off x="9855418" y="2920032"/>
            <a:ext cx="1320235" cy="13202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32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 Placeholder 32">
            <a:extLst>
              <a:ext uri="{FF2B5EF4-FFF2-40B4-BE49-F238E27FC236}">
                <a16:creationId xmlns:a16="http://schemas.microsoft.com/office/drawing/2014/main" id="{032E3A75-DE2B-46CF-848C-797CB171CA41}"/>
              </a:ext>
            </a:extLst>
          </p:cNvPr>
          <p:cNvSpPr txBox="1">
            <a:spLocks/>
          </p:cNvSpPr>
          <p:nvPr/>
        </p:nvSpPr>
        <p:spPr>
          <a:xfrm>
            <a:off x="945849" y="1582340"/>
            <a:ext cx="4817746" cy="3693319"/>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600" dirty="0"/>
              <a:t>    </a:t>
            </a:r>
            <a:r>
              <a:rPr lang="zh-CN" altLang="en-US" sz="1600" dirty="0">
                <a:latin typeface="+mn-ea"/>
              </a:rPr>
              <a:t>为了确保数据的隐私性，</a:t>
            </a:r>
            <a:r>
              <a:rPr lang="en-US" altLang="zh-CN" sz="1600" dirty="0">
                <a:latin typeface="+mn-ea"/>
              </a:rPr>
              <a:t>Fabric</a:t>
            </a:r>
            <a:r>
              <a:rPr lang="zh-CN" altLang="en-US" sz="1600" dirty="0">
                <a:latin typeface="+mn-ea"/>
              </a:rPr>
              <a:t>提出了通道</a:t>
            </a:r>
            <a:r>
              <a:rPr lang="en-US" altLang="zh-CN" sz="1600" dirty="0">
                <a:latin typeface="+mn-ea"/>
              </a:rPr>
              <a:t>(channel)</a:t>
            </a:r>
            <a:r>
              <a:rPr lang="zh-CN" altLang="en-US" sz="1600" dirty="0">
                <a:latin typeface="+mn-ea"/>
              </a:rPr>
              <a:t>的方案。</a:t>
            </a:r>
            <a:r>
              <a:rPr lang="zh-CN" altLang="en-US" sz="1600" b="1" dirty="0">
                <a:latin typeface="+mn-ea"/>
              </a:rPr>
              <a:t>多个参与者可自发组建一个通道，每个通道拥有一条专有的区块链，</a:t>
            </a:r>
            <a:r>
              <a:rPr lang="zh-CN" altLang="en-US" sz="1600" dirty="0">
                <a:latin typeface="+mn-ea"/>
              </a:rPr>
              <a:t>通道内的所有交易数据存储在内部的链上，只有通道内的节点才可访问链上的数据，没有加入通道的节点将无权访问。</a:t>
            </a:r>
            <a:r>
              <a:rPr lang="en-US" altLang="zh-CN" sz="1600" b="1" dirty="0">
                <a:latin typeface="+mn-ea"/>
              </a:rPr>
              <a:t>Fabric </a:t>
            </a:r>
            <a:r>
              <a:rPr lang="zh-CN" altLang="en-US" sz="1600" b="1" dirty="0">
                <a:latin typeface="+mn-ea"/>
              </a:rPr>
              <a:t>通过将交易分配到相互隔离的多条区块链上，实现了私密的交易，保障了数据的隐私性。</a:t>
            </a:r>
            <a:r>
              <a:rPr lang="zh-CN" altLang="en-US" sz="1600" dirty="0">
                <a:latin typeface="+mn-ea"/>
              </a:rPr>
              <a:t>通道实际上是一种基于多链的数据分区，一个节点根据交易需求可加入多条通道，多个通道内的交易可并行地执行。相对于单链的方案，其提高了全网的交易吞吐量。</a:t>
            </a:r>
            <a:endParaRPr lang="en-US" sz="1600" dirty="0">
              <a:solidFill>
                <a:schemeClr val="bg1">
                  <a:lumMod val="65000"/>
                </a:schemeClr>
              </a:solidFill>
              <a:latin typeface="+mn-ea"/>
              <a:sym typeface="Arial" panose="020B0604020202020204" pitchFamily="34" charset="0"/>
            </a:endParaRPr>
          </a:p>
        </p:txBody>
      </p:sp>
      <p:cxnSp>
        <p:nvCxnSpPr>
          <p:cNvPr id="38" name="直接连接符 37">
            <a:extLst>
              <a:ext uri="{FF2B5EF4-FFF2-40B4-BE49-F238E27FC236}">
                <a16:creationId xmlns:a16="http://schemas.microsoft.com/office/drawing/2014/main" id="{95207A69-FD3E-4B85-A0B7-FFC5B037223A}"/>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9" name="文本框 15">
            <a:extLst>
              <a:ext uri="{FF2B5EF4-FFF2-40B4-BE49-F238E27FC236}">
                <a16:creationId xmlns:a16="http://schemas.microsoft.com/office/drawing/2014/main" id="{923C09E0-D864-4EAD-AD55-0850EF1575B6}"/>
              </a:ext>
            </a:extLst>
          </p:cNvPr>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7.1 </a:t>
            </a:r>
            <a:r>
              <a:rPr lang="zh-CN" altLang="en-US" sz="2267" b="1" dirty="0">
                <a:solidFill>
                  <a:srgbClr val="1B4367"/>
                </a:solidFill>
                <a:cs typeface="+mn-ea"/>
                <a:sym typeface="+mn-lt"/>
              </a:rPr>
              <a:t>通道</a:t>
            </a:r>
          </a:p>
        </p:txBody>
      </p:sp>
    </p:spTree>
    <p:extLst>
      <p:ext uri="{BB962C8B-B14F-4D97-AF65-F5344CB8AC3E}">
        <p14:creationId xmlns:p14="http://schemas.microsoft.com/office/powerpoint/2010/main" val="29571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43">
            <a:extLst>
              <a:ext uri="{FF2B5EF4-FFF2-40B4-BE49-F238E27FC236}">
                <a16:creationId xmlns:a16="http://schemas.microsoft.com/office/drawing/2014/main" id="{46C3CEB9-8F79-4FAC-A579-619269430C0E}"/>
              </a:ext>
            </a:extLst>
          </p:cNvPr>
          <p:cNvSpPr>
            <a:spLocks noChangeAspect="1"/>
          </p:cNvSpPr>
          <p:nvPr/>
        </p:nvSpPr>
        <p:spPr>
          <a:xfrm>
            <a:off x="6948755" y="2647725"/>
            <a:ext cx="1320235" cy="132023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endPar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Oval 50">
            <a:extLst>
              <a:ext uri="{FF2B5EF4-FFF2-40B4-BE49-F238E27FC236}">
                <a16:creationId xmlns:a16="http://schemas.microsoft.com/office/drawing/2014/main" id="{82137461-FCCA-4202-9CAF-D9D94358000E}"/>
              </a:ext>
            </a:extLst>
          </p:cNvPr>
          <p:cNvSpPr>
            <a:spLocks noChangeAspect="1"/>
          </p:cNvSpPr>
          <p:nvPr/>
        </p:nvSpPr>
        <p:spPr>
          <a:xfrm>
            <a:off x="8196892" y="1696584"/>
            <a:ext cx="1575887" cy="157588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lnSpc>
                <a:spcPct val="150000"/>
              </a:lnSpc>
            </a:pPr>
            <a:endPar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Oval 52">
            <a:extLst>
              <a:ext uri="{FF2B5EF4-FFF2-40B4-BE49-F238E27FC236}">
                <a16:creationId xmlns:a16="http://schemas.microsoft.com/office/drawing/2014/main" id="{5A067A3F-3A2B-4D9E-A691-89316EF07029}"/>
              </a:ext>
            </a:extLst>
          </p:cNvPr>
          <p:cNvSpPr>
            <a:spLocks noChangeAspect="1"/>
          </p:cNvSpPr>
          <p:nvPr/>
        </p:nvSpPr>
        <p:spPr>
          <a:xfrm>
            <a:off x="7534327" y="3927880"/>
            <a:ext cx="1872989" cy="18729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lnSpc>
                <a:spcPct val="150000"/>
              </a:lnSpc>
            </a:pPr>
            <a:endPar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 Placeholder 32">
            <a:extLst>
              <a:ext uri="{FF2B5EF4-FFF2-40B4-BE49-F238E27FC236}">
                <a16:creationId xmlns:a16="http://schemas.microsoft.com/office/drawing/2014/main" id="{42C2C3D0-DB13-423F-AD22-2CFCE504CA02}"/>
              </a:ext>
            </a:extLst>
          </p:cNvPr>
          <p:cNvSpPr txBox="1">
            <a:spLocks/>
          </p:cNvSpPr>
          <p:nvPr/>
        </p:nvSpPr>
        <p:spPr>
          <a:xfrm>
            <a:off x="5763088" y="4469903"/>
            <a:ext cx="1136682" cy="50417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Oval 57">
            <a:extLst>
              <a:ext uri="{FF2B5EF4-FFF2-40B4-BE49-F238E27FC236}">
                <a16:creationId xmlns:a16="http://schemas.microsoft.com/office/drawing/2014/main" id="{D2E04A12-E715-42B5-B90A-F34FC90B5BFE}"/>
              </a:ext>
            </a:extLst>
          </p:cNvPr>
          <p:cNvSpPr>
            <a:spLocks noChangeAspect="1"/>
          </p:cNvSpPr>
          <p:nvPr/>
        </p:nvSpPr>
        <p:spPr>
          <a:xfrm>
            <a:off x="8871719" y="3704667"/>
            <a:ext cx="535598" cy="5355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Oval 60">
            <a:extLst>
              <a:ext uri="{FF2B5EF4-FFF2-40B4-BE49-F238E27FC236}">
                <a16:creationId xmlns:a16="http://schemas.microsoft.com/office/drawing/2014/main" id="{51C5E337-BF6C-4888-8EA1-DD295A0BB69D}"/>
              </a:ext>
            </a:extLst>
          </p:cNvPr>
          <p:cNvSpPr>
            <a:spLocks noChangeAspect="1"/>
          </p:cNvSpPr>
          <p:nvPr/>
        </p:nvSpPr>
        <p:spPr>
          <a:xfrm>
            <a:off x="9855418" y="2920032"/>
            <a:ext cx="1320235" cy="13202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32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 Placeholder 32">
            <a:extLst>
              <a:ext uri="{FF2B5EF4-FFF2-40B4-BE49-F238E27FC236}">
                <a16:creationId xmlns:a16="http://schemas.microsoft.com/office/drawing/2014/main" id="{032E3A75-DE2B-46CF-848C-797CB171CA41}"/>
              </a:ext>
            </a:extLst>
          </p:cNvPr>
          <p:cNvSpPr txBox="1">
            <a:spLocks/>
          </p:cNvSpPr>
          <p:nvPr/>
        </p:nvSpPr>
        <p:spPr>
          <a:xfrm>
            <a:off x="1183908" y="1614461"/>
            <a:ext cx="4666476" cy="338676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n-US" altLang="zh-CN" sz="1600" dirty="0"/>
              <a:t>    </a:t>
            </a:r>
            <a:r>
              <a:rPr lang="en-US" altLang="zh-CN" sz="1600" dirty="0">
                <a:latin typeface="+mn-ea"/>
              </a:rPr>
              <a:t>Corda</a:t>
            </a:r>
            <a:r>
              <a:rPr lang="zh-CN" altLang="en-US" sz="1600" dirty="0">
                <a:latin typeface="+mn-ea"/>
              </a:rPr>
              <a:t>基于</a:t>
            </a:r>
            <a:r>
              <a:rPr lang="en-US" altLang="zh-CN" sz="1600" dirty="0">
                <a:latin typeface="+mn-ea"/>
              </a:rPr>
              <a:t>Flow</a:t>
            </a:r>
            <a:r>
              <a:rPr lang="zh-CN" altLang="en-US" sz="1600" dirty="0">
                <a:latin typeface="+mn-ea"/>
              </a:rPr>
              <a:t>用代码定义了多个参与者间的交易流程，</a:t>
            </a:r>
            <a:r>
              <a:rPr lang="zh-CN" altLang="en-US" sz="1600" b="1" dirty="0">
                <a:latin typeface="+mn-ea"/>
              </a:rPr>
              <a:t>实现了无中心节点控制的交易流程自动化。</a:t>
            </a:r>
            <a:r>
              <a:rPr lang="en-US" altLang="zh-CN" sz="1600" dirty="0">
                <a:latin typeface="+mn-ea"/>
              </a:rPr>
              <a:t>Flow</a:t>
            </a:r>
            <a:r>
              <a:rPr lang="zh-CN" altLang="en-US" sz="1600" dirty="0">
                <a:latin typeface="+mn-ea"/>
              </a:rPr>
              <a:t>中的交易仅在交易参与者间共享与执行，交易数据被点对点地直接发送到指定的接收者。一笔交易在流程中需在多个节点间进行多轮通信，每个节点还需进行验证和签名，</a:t>
            </a:r>
            <a:r>
              <a:rPr lang="en-US" altLang="zh-CN" sz="1600" b="1" dirty="0">
                <a:latin typeface="+mn-ea"/>
              </a:rPr>
              <a:t>Flow</a:t>
            </a:r>
            <a:r>
              <a:rPr lang="zh-CN" altLang="en-US" sz="1600" b="1" dirty="0">
                <a:latin typeface="+mn-ea"/>
              </a:rPr>
              <a:t>代码实质上是一个运行在纤程中的异步可持久化状态机。</a:t>
            </a:r>
            <a:r>
              <a:rPr lang="zh-CN" altLang="en-US" sz="1600" dirty="0">
                <a:latin typeface="+mn-ea"/>
              </a:rPr>
              <a:t>多条 </a:t>
            </a:r>
            <a:r>
              <a:rPr lang="en-US" altLang="zh-CN" sz="1600" dirty="0">
                <a:latin typeface="+mn-ea"/>
              </a:rPr>
              <a:t>Flow</a:t>
            </a:r>
            <a:r>
              <a:rPr lang="zh-CN" altLang="en-US" sz="1600" dirty="0">
                <a:latin typeface="+mn-ea"/>
              </a:rPr>
              <a:t>可并行执行，每个参与者也可同时执行多个</a:t>
            </a:r>
            <a:r>
              <a:rPr lang="en-US" altLang="zh-CN" sz="1600" dirty="0">
                <a:latin typeface="+mn-ea"/>
              </a:rPr>
              <a:t>Flow</a:t>
            </a:r>
            <a:r>
              <a:rPr lang="zh-CN" altLang="en-US" sz="1600" dirty="0">
                <a:latin typeface="+mn-ea"/>
              </a:rPr>
              <a:t>，从而提高了系统的交易吞吐量。</a:t>
            </a:r>
            <a:endParaRPr lang="en-US" sz="1600" dirty="0">
              <a:solidFill>
                <a:schemeClr val="bg1">
                  <a:lumMod val="65000"/>
                </a:schemeClr>
              </a:solidFill>
              <a:latin typeface="+mn-ea"/>
              <a:sym typeface="Arial" panose="020B0604020202020204" pitchFamily="34" charset="0"/>
            </a:endParaRPr>
          </a:p>
        </p:txBody>
      </p:sp>
      <p:cxnSp>
        <p:nvCxnSpPr>
          <p:cNvPr id="38" name="直接连接符 37">
            <a:extLst>
              <a:ext uri="{FF2B5EF4-FFF2-40B4-BE49-F238E27FC236}">
                <a16:creationId xmlns:a16="http://schemas.microsoft.com/office/drawing/2014/main" id="{95207A69-FD3E-4B85-A0B7-FFC5B037223A}"/>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9" name="文本框 15">
            <a:extLst>
              <a:ext uri="{FF2B5EF4-FFF2-40B4-BE49-F238E27FC236}">
                <a16:creationId xmlns:a16="http://schemas.microsoft.com/office/drawing/2014/main" id="{923C09E0-D864-4EAD-AD55-0850EF1575B6}"/>
              </a:ext>
            </a:extLst>
          </p:cNvPr>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7.2 Flow</a:t>
            </a:r>
            <a:endParaRPr lang="zh-CN" altLang="en-US" sz="2267" b="1" dirty="0">
              <a:solidFill>
                <a:srgbClr val="1B4367"/>
              </a:solidFill>
              <a:cs typeface="+mn-ea"/>
              <a:sym typeface="+mn-lt"/>
            </a:endParaRPr>
          </a:p>
        </p:txBody>
      </p:sp>
    </p:spTree>
    <p:extLst>
      <p:ext uri="{BB962C8B-B14F-4D97-AF65-F5344CB8AC3E}">
        <p14:creationId xmlns:p14="http://schemas.microsoft.com/office/powerpoint/2010/main" val="177904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43">
            <a:extLst>
              <a:ext uri="{FF2B5EF4-FFF2-40B4-BE49-F238E27FC236}">
                <a16:creationId xmlns:a16="http://schemas.microsoft.com/office/drawing/2014/main" id="{46C3CEB9-8F79-4FAC-A579-619269430C0E}"/>
              </a:ext>
            </a:extLst>
          </p:cNvPr>
          <p:cNvSpPr>
            <a:spLocks noChangeAspect="1"/>
          </p:cNvSpPr>
          <p:nvPr/>
        </p:nvSpPr>
        <p:spPr>
          <a:xfrm>
            <a:off x="6948755" y="2647725"/>
            <a:ext cx="1320235" cy="132023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endPar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Oval 50">
            <a:extLst>
              <a:ext uri="{FF2B5EF4-FFF2-40B4-BE49-F238E27FC236}">
                <a16:creationId xmlns:a16="http://schemas.microsoft.com/office/drawing/2014/main" id="{82137461-FCCA-4202-9CAF-D9D94358000E}"/>
              </a:ext>
            </a:extLst>
          </p:cNvPr>
          <p:cNvSpPr>
            <a:spLocks noChangeAspect="1"/>
          </p:cNvSpPr>
          <p:nvPr/>
        </p:nvSpPr>
        <p:spPr>
          <a:xfrm>
            <a:off x="8196892" y="1696584"/>
            <a:ext cx="1575887" cy="157588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lnSpc>
                <a:spcPct val="150000"/>
              </a:lnSpc>
            </a:pPr>
            <a:endPar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Oval 52">
            <a:extLst>
              <a:ext uri="{FF2B5EF4-FFF2-40B4-BE49-F238E27FC236}">
                <a16:creationId xmlns:a16="http://schemas.microsoft.com/office/drawing/2014/main" id="{5A067A3F-3A2B-4D9E-A691-89316EF07029}"/>
              </a:ext>
            </a:extLst>
          </p:cNvPr>
          <p:cNvSpPr>
            <a:spLocks noChangeAspect="1"/>
          </p:cNvSpPr>
          <p:nvPr/>
        </p:nvSpPr>
        <p:spPr>
          <a:xfrm>
            <a:off x="7534327" y="3927880"/>
            <a:ext cx="1872989" cy="18729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lnSpc>
                <a:spcPct val="150000"/>
              </a:lnSpc>
            </a:pPr>
            <a:endParaRPr 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 Placeholder 32">
            <a:extLst>
              <a:ext uri="{FF2B5EF4-FFF2-40B4-BE49-F238E27FC236}">
                <a16:creationId xmlns:a16="http://schemas.microsoft.com/office/drawing/2014/main" id="{42C2C3D0-DB13-423F-AD22-2CFCE504CA02}"/>
              </a:ext>
            </a:extLst>
          </p:cNvPr>
          <p:cNvSpPr txBox="1">
            <a:spLocks/>
          </p:cNvSpPr>
          <p:nvPr/>
        </p:nvSpPr>
        <p:spPr>
          <a:xfrm>
            <a:off x="5763088" y="4469903"/>
            <a:ext cx="1136682" cy="504177"/>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请替换文字内容，修改文字内容，也可以直接复制你的内容到此。</a:t>
            </a:r>
            <a:endParaRPr lang="en-US" sz="75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Oval 57">
            <a:extLst>
              <a:ext uri="{FF2B5EF4-FFF2-40B4-BE49-F238E27FC236}">
                <a16:creationId xmlns:a16="http://schemas.microsoft.com/office/drawing/2014/main" id="{D2E04A12-E715-42B5-B90A-F34FC90B5BFE}"/>
              </a:ext>
            </a:extLst>
          </p:cNvPr>
          <p:cNvSpPr>
            <a:spLocks noChangeAspect="1"/>
          </p:cNvSpPr>
          <p:nvPr/>
        </p:nvSpPr>
        <p:spPr>
          <a:xfrm>
            <a:off x="8871719" y="3704667"/>
            <a:ext cx="535598" cy="5355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707"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Oval 60">
            <a:extLst>
              <a:ext uri="{FF2B5EF4-FFF2-40B4-BE49-F238E27FC236}">
                <a16:creationId xmlns:a16="http://schemas.microsoft.com/office/drawing/2014/main" id="{51C5E337-BF6C-4888-8EA1-DD295A0BB69D}"/>
              </a:ext>
            </a:extLst>
          </p:cNvPr>
          <p:cNvSpPr>
            <a:spLocks noChangeAspect="1"/>
          </p:cNvSpPr>
          <p:nvPr/>
        </p:nvSpPr>
        <p:spPr>
          <a:xfrm>
            <a:off x="9855418" y="2920032"/>
            <a:ext cx="1320235" cy="13202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327"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 Placeholder 32">
            <a:extLst>
              <a:ext uri="{FF2B5EF4-FFF2-40B4-BE49-F238E27FC236}">
                <a16:creationId xmlns:a16="http://schemas.microsoft.com/office/drawing/2014/main" id="{032E3A75-DE2B-46CF-848C-797CB171CA41}"/>
              </a:ext>
            </a:extLst>
          </p:cNvPr>
          <p:cNvSpPr txBox="1">
            <a:spLocks/>
          </p:cNvSpPr>
          <p:nvPr/>
        </p:nvSpPr>
        <p:spPr>
          <a:xfrm>
            <a:off x="582169" y="1696584"/>
            <a:ext cx="5749260" cy="3649845"/>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zh-CN" altLang="en-US" sz="1600" dirty="0"/>
              <a:t>    </a:t>
            </a:r>
            <a:r>
              <a:rPr lang="zh-CN" altLang="en-US" sz="1600" dirty="0">
                <a:latin typeface="+mj-lt"/>
              </a:rPr>
              <a:t>为了实现隐私保护，</a:t>
            </a:r>
            <a:r>
              <a:rPr lang="en-US" altLang="zh-CN" sz="1600" dirty="0">
                <a:latin typeface="+mj-lt"/>
              </a:rPr>
              <a:t>Quorum</a:t>
            </a:r>
            <a:r>
              <a:rPr lang="zh-CN" altLang="en-US" sz="1600" dirty="0">
                <a:latin typeface="+mj-lt"/>
              </a:rPr>
              <a:t>平台针对公有交易和私有交易分别使用了不同的交易流程和状态数据库，</a:t>
            </a:r>
            <a:r>
              <a:rPr lang="zh-CN" altLang="en-US" sz="1600" b="1" dirty="0">
                <a:latin typeface="+mj-lt"/>
              </a:rPr>
              <a:t>其中私有交易的加解密、存储及点对点传输都是依靠</a:t>
            </a:r>
            <a:r>
              <a:rPr lang="en-US" altLang="zh-CN" sz="1600" b="1" dirty="0">
                <a:latin typeface="+mj-lt"/>
              </a:rPr>
              <a:t>Constellation</a:t>
            </a:r>
            <a:r>
              <a:rPr lang="zh-CN" altLang="en-US" sz="1600" b="1" dirty="0">
                <a:latin typeface="+mj-lt"/>
              </a:rPr>
              <a:t>来实现的</a:t>
            </a:r>
            <a:r>
              <a:rPr lang="zh-CN" altLang="en-US" sz="1600" dirty="0">
                <a:latin typeface="+mj-lt"/>
              </a:rPr>
              <a:t>。</a:t>
            </a:r>
            <a:r>
              <a:rPr lang="en-US" altLang="zh-CN" sz="1600" dirty="0">
                <a:latin typeface="+mj-lt"/>
              </a:rPr>
              <a:t>Constellation</a:t>
            </a:r>
            <a:r>
              <a:rPr lang="zh-CN" altLang="en-US" sz="1600" dirty="0">
                <a:latin typeface="+mj-lt"/>
              </a:rPr>
              <a:t>主要包含交易管理和</a:t>
            </a:r>
            <a:r>
              <a:rPr lang="en-US" altLang="zh-CN" sz="1600" dirty="0">
                <a:latin typeface="+mj-lt"/>
              </a:rPr>
              <a:t>Enclave</a:t>
            </a:r>
            <a:r>
              <a:rPr lang="zh-CN" altLang="en-US" sz="1600" dirty="0">
                <a:latin typeface="+mj-lt"/>
              </a:rPr>
              <a:t>两个模块</a:t>
            </a:r>
            <a:r>
              <a:rPr lang="en-US" altLang="zh-CN" sz="1600" dirty="0">
                <a:latin typeface="+mj-lt"/>
              </a:rPr>
              <a:t>,</a:t>
            </a:r>
            <a:r>
              <a:rPr lang="zh-CN" altLang="en-US" sz="1600" dirty="0">
                <a:latin typeface="+mj-lt"/>
                <a:ea typeface="微软雅黑" panose="020B0503020204020204" pitchFamily="34" charset="-122"/>
                <a:sym typeface="Arial" panose="020B0604020202020204" pitchFamily="34" charset="0"/>
              </a:rPr>
              <a:t>交易管理主要实现了私有交易的链外存储、基于加密负载哈希的私有交易负载访问、点对点的传输私有交易的加密负载至指定接收者。</a:t>
            </a:r>
            <a:r>
              <a:rPr lang="en-US" altLang="zh-CN" sz="1600" dirty="0">
                <a:latin typeface="+mj-lt"/>
                <a:ea typeface="微软雅黑" panose="020B0503020204020204" pitchFamily="34" charset="-122"/>
                <a:sym typeface="Arial" panose="020B0604020202020204" pitchFamily="34" charset="0"/>
              </a:rPr>
              <a:t>Enclave </a:t>
            </a:r>
            <a:r>
              <a:rPr lang="zh-CN" altLang="en-US" sz="1600" dirty="0">
                <a:latin typeface="+mj-lt"/>
                <a:ea typeface="微软雅黑" panose="020B0503020204020204" pitchFamily="34" charset="-122"/>
                <a:sym typeface="Arial" panose="020B0604020202020204" pitchFamily="34" charset="0"/>
              </a:rPr>
              <a:t>负责私有交易负载的加解密，通过依靠</a:t>
            </a:r>
            <a:r>
              <a:rPr lang="en-US" altLang="zh-CN" sz="1600" dirty="0">
                <a:latin typeface="+mj-lt"/>
                <a:ea typeface="微软雅黑" panose="020B0503020204020204" pitchFamily="34" charset="-122"/>
                <a:sym typeface="Arial" panose="020B0604020202020204" pitchFamily="34" charset="0"/>
              </a:rPr>
              <a:t>Constellation</a:t>
            </a:r>
            <a:r>
              <a:rPr lang="zh-CN" altLang="en-US" sz="1600" dirty="0">
                <a:latin typeface="+mj-lt"/>
                <a:ea typeface="微软雅黑" panose="020B0503020204020204" pitchFamily="34" charset="-122"/>
                <a:sym typeface="Arial" panose="020B0604020202020204" pitchFamily="34" charset="0"/>
              </a:rPr>
              <a:t>进行私有交易数据管理，没有参与私有交易的节点不接收私有交易、不存储私有交易、不执行私有交易，</a:t>
            </a:r>
            <a:r>
              <a:rPr lang="zh-CN" altLang="en-US" sz="1600" b="1" dirty="0">
                <a:latin typeface="+mj-lt"/>
                <a:ea typeface="微软雅黑" panose="020B0503020204020204" pitchFamily="34" charset="-122"/>
                <a:sym typeface="Arial" panose="020B0604020202020204" pitchFamily="34" charset="0"/>
              </a:rPr>
              <a:t>其仅能访问到私有交易负载被加密后的哈希值。</a:t>
            </a:r>
            <a:endParaRPr lang="en-US" sz="1600" b="1" dirty="0">
              <a:latin typeface="+mj-lt"/>
              <a:ea typeface="微软雅黑" panose="020B0503020204020204" pitchFamily="34" charset="-122"/>
              <a:sym typeface="Arial" panose="020B0604020202020204" pitchFamily="34" charset="0"/>
            </a:endParaRPr>
          </a:p>
        </p:txBody>
      </p:sp>
      <p:cxnSp>
        <p:nvCxnSpPr>
          <p:cNvPr id="38" name="直接连接符 37">
            <a:extLst>
              <a:ext uri="{FF2B5EF4-FFF2-40B4-BE49-F238E27FC236}">
                <a16:creationId xmlns:a16="http://schemas.microsoft.com/office/drawing/2014/main" id="{95207A69-FD3E-4B85-A0B7-FFC5B037223A}"/>
              </a:ext>
            </a:extLst>
          </p:cNvPr>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9" name="文本框 15">
            <a:extLst>
              <a:ext uri="{FF2B5EF4-FFF2-40B4-BE49-F238E27FC236}">
                <a16:creationId xmlns:a16="http://schemas.microsoft.com/office/drawing/2014/main" id="{923C09E0-D864-4EAD-AD55-0850EF1575B6}"/>
              </a:ext>
            </a:extLst>
          </p:cNvPr>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7.3Constellation</a:t>
            </a:r>
            <a:endParaRPr lang="zh-CN" altLang="en-US" sz="2267" b="1" dirty="0">
              <a:solidFill>
                <a:srgbClr val="1B4367"/>
              </a:solidFill>
              <a:cs typeface="+mn-ea"/>
              <a:sym typeface="+mn-lt"/>
            </a:endParaRPr>
          </a:p>
        </p:txBody>
      </p:sp>
    </p:spTree>
    <p:extLst>
      <p:ext uri="{BB962C8B-B14F-4D97-AF65-F5344CB8AC3E}">
        <p14:creationId xmlns:p14="http://schemas.microsoft.com/office/powerpoint/2010/main" val="277880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3165517" y="2512998"/>
            <a:ext cx="5696585" cy="1446550"/>
          </a:xfrm>
          <a:prstGeom prst="rect">
            <a:avLst/>
          </a:prstGeom>
          <a:noFill/>
        </p:spPr>
        <p:txBody>
          <a:bodyPr wrap="square" lIns="91440" tIns="45720" rIns="91440" bIns="45720" rtlCol="0">
            <a:spAutoFit/>
          </a:bodyPr>
          <a:lstStyle/>
          <a:p>
            <a:pPr algn="ctr" defTabSz="914377">
              <a:defRPr/>
            </a:pPr>
            <a:r>
              <a:rPr lang="en-US" altLang="zh-CN" sz="8800" b="1" dirty="0">
                <a:solidFill>
                  <a:srgbClr val="1B4367"/>
                </a:solidFill>
                <a:latin typeface="微软雅黑"/>
                <a:ea typeface="微软雅黑"/>
                <a:cs typeface="+mn-ea"/>
                <a:sym typeface="+mn-lt"/>
              </a:rPr>
              <a:t>THANKS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6485967" y="1647763"/>
            <a:ext cx="5561655" cy="3203792"/>
          </a:xfrm>
          <a:prstGeom prst="rect">
            <a:avLst/>
          </a:prstGeom>
          <a:solidFill>
            <a:srgbClr val="1B4367"/>
          </a:solid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25" name="TextBox 1210"/>
          <p:cNvSpPr/>
          <p:nvPr/>
        </p:nvSpPr>
        <p:spPr>
          <a:xfrm>
            <a:off x="6844738" y="1882695"/>
            <a:ext cx="1856598" cy="37965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91440" tIns="45720" rIns="91440" bIns="45720">
            <a:spAutoFit/>
          </a:bodyPr>
          <a:lstStyle/>
          <a:p>
            <a:pPr algn="ctr" defTabSz="914377"/>
            <a:r>
              <a:rPr lang="zh-CN" altLang="en-US" sz="1867" b="1" dirty="0">
                <a:solidFill>
                  <a:prstClr val="white"/>
                </a:solidFill>
                <a:latin typeface="微软雅黑"/>
                <a:ea typeface="微软雅黑"/>
                <a:cs typeface="+mn-ea"/>
                <a:sym typeface="+mn-lt"/>
              </a:rPr>
              <a:t>公有链与联盟链</a:t>
            </a:r>
          </a:p>
        </p:txBody>
      </p:sp>
      <p:sp>
        <p:nvSpPr>
          <p:cNvPr id="12" name="文本框 11"/>
          <p:cNvSpPr txBox="1"/>
          <p:nvPr/>
        </p:nvSpPr>
        <p:spPr>
          <a:xfrm>
            <a:off x="6844738" y="2365004"/>
            <a:ext cx="4636795" cy="203132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just" defTabSz="914377" latinLnBrk="1">
              <a:lnSpc>
                <a:spcPct val="150000"/>
              </a:lnSpc>
            </a:pPr>
            <a:r>
              <a:rPr lang="zh-CN" altLang="en-US" sz="1400" dirty="0">
                <a:solidFill>
                  <a:prstClr val="white"/>
                </a:solidFill>
                <a:latin typeface="微软雅黑"/>
                <a:ea typeface="微软雅黑"/>
                <a:cs typeface="+mn-ea"/>
                <a:sym typeface="+mn-lt"/>
              </a:rPr>
              <a:t>任何节点无需许可就能够随时加入</a:t>
            </a:r>
            <a:r>
              <a:rPr lang="en-US" altLang="zh-CN" sz="1400" dirty="0">
                <a:solidFill>
                  <a:prstClr val="white"/>
                </a:solidFill>
                <a:latin typeface="微软雅黑"/>
                <a:ea typeface="微软雅黑"/>
                <a:cs typeface="+mn-ea"/>
                <a:sym typeface="+mn-lt"/>
              </a:rPr>
              <a:t>/</a:t>
            </a:r>
            <a:r>
              <a:rPr lang="zh-CN" altLang="en-US" sz="1400" dirty="0">
                <a:solidFill>
                  <a:prstClr val="white"/>
                </a:solidFill>
                <a:latin typeface="微软雅黑"/>
                <a:ea typeface="微软雅黑"/>
                <a:cs typeface="+mn-ea"/>
                <a:sym typeface="+mn-lt"/>
              </a:rPr>
              <a:t>退出的区块链被称为公有链或非许可链。公有链允许任何节点随意进出的特性显然无法适用于企业级应用。在跨机构的交易场景中</a:t>
            </a:r>
            <a:r>
              <a:rPr lang="en-US" altLang="zh-CN" sz="1400" dirty="0">
                <a:solidFill>
                  <a:prstClr val="white"/>
                </a:solidFill>
                <a:latin typeface="微软雅黑"/>
                <a:ea typeface="微软雅黑"/>
                <a:cs typeface="+mn-ea"/>
                <a:sym typeface="+mn-lt"/>
              </a:rPr>
              <a:t>,</a:t>
            </a:r>
            <a:r>
              <a:rPr lang="zh-CN" altLang="en-US" sz="1400" dirty="0">
                <a:solidFill>
                  <a:prstClr val="white"/>
                </a:solidFill>
                <a:latin typeface="微软雅黑"/>
                <a:ea typeface="微软雅黑"/>
                <a:cs typeface="+mn-ea"/>
                <a:sym typeface="+mn-lt"/>
              </a:rPr>
              <a:t>相互协作的多家企业组成联盟，只有联盟成员才可加入区块链及参与交易。</a:t>
            </a:r>
            <a:r>
              <a:rPr lang="zh-CN" altLang="en-US" sz="1400" b="1" dirty="0">
                <a:solidFill>
                  <a:prstClr val="white"/>
                </a:solidFill>
                <a:latin typeface="微软雅黑"/>
                <a:ea typeface="微软雅黑"/>
                <a:cs typeface="+mn-ea"/>
                <a:sym typeface="+mn-lt"/>
              </a:rPr>
              <a:t>此类节点需经许可才能加入的区块链，被称为企业级区块链、联盟链或许可链。</a:t>
            </a:r>
            <a:endParaRPr lang="en-US" altLang="zh-CN" sz="1400" b="1" dirty="0">
              <a:solidFill>
                <a:prstClr val="white"/>
              </a:solidFill>
              <a:latin typeface="微软雅黑"/>
              <a:ea typeface="微软雅黑"/>
              <a:cs typeface="+mn-ea"/>
              <a:sym typeface="+mn-lt"/>
            </a:endParaRPr>
          </a:p>
        </p:txBody>
      </p:sp>
      <p:sp>
        <p:nvSpPr>
          <p:cNvPr id="18" name="矩形 23"/>
          <p:cNvSpPr>
            <a:spLocks noChangeArrowheads="1"/>
          </p:cNvSpPr>
          <p:nvPr/>
        </p:nvSpPr>
        <p:spPr bwMode="auto">
          <a:xfrm>
            <a:off x="-144377" y="1645891"/>
            <a:ext cx="6630344" cy="3282243"/>
          </a:xfrm>
          <a:prstGeom prst="rect">
            <a:avLst/>
          </a:prstGeom>
          <a:blipFill>
            <a:blip r:embed="rId3">
              <a:extLst>
                <a:ext uri="{28A0092B-C50C-407E-A947-70E740481C1C}">
                  <a14:useLocalDpi xmlns:a14="http://schemas.microsoft.com/office/drawing/2010/main" val="0"/>
                </a:ext>
              </a:extLst>
            </a:blip>
            <a:stretch>
              <a:fillRect/>
            </a:stretch>
          </a:blip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16" name="文本框 15"/>
          <p:cNvSpPr txBox="1"/>
          <p:nvPr/>
        </p:nvSpPr>
        <p:spPr>
          <a:xfrm>
            <a:off x="954814" y="422012"/>
            <a:ext cx="3015615" cy="441211"/>
          </a:xfrm>
          <a:prstGeom prst="rect">
            <a:avLst/>
          </a:prstGeom>
          <a:noFill/>
        </p:spPr>
        <p:txBody>
          <a:bodyPr wrap="square" lIns="91440" tIns="45720" rIns="91440" bIns="45720" rtlCol="0">
            <a:spAutoFit/>
          </a:bodyPr>
          <a:lstStyle/>
          <a:p>
            <a:pPr defTabSz="914377"/>
            <a:r>
              <a:rPr lang="en-US" altLang="zh-CN" sz="2267" b="1" dirty="0">
                <a:solidFill>
                  <a:srgbClr val="1B4367"/>
                </a:solidFill>
                <a:latin typeface="微软雅黑"/>
                <a:ea typeface="微软雅黑"/>
                <a:cs typeface="+mn-ea"/>
                <a:sym typeface="+mn-lt"/>
              </a:rPr>
              <a:t>1.</a:t>
            </a:r>
            <a:r>
              <a:rPr lang="zh-CN" altLang="en-US" sz="2267" b="1" dirty="0">
                <a:solidFill>
                  <a:srgbClr val="1B4367"/>
                </a:solidFill>
                <a:latin typeface="微软雅黑"/>
                <a:ea typeface="微软雅黑"/>
                <a:cs typeface="+mn-ea"/>
                <a:sym typeface="+mn-lt"/>
              </a:rPr>
              <a:t>概述</a:t>
            </a:r>
          </a:p>
        </p:txBody>
      </p:sp>
      <p:cxnSp>
        <p:nvCxnSpPr>
          <p:cNvPr id="3" name="直接连接符 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2386289" y="1768778"/>
            <a:ext cx="3005847" cy="1252059"/>
          </a:xfrm>
          <a:prstGeom prst="line">
            <a:avLst/>
          </a:prstGeom>
          <a:ln/>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2504092" y="4048251"/>
            <a:ext cx="3027468" cy="577043"/>
          </a:xfrm>
          <a:prstGeom prst="line">
            <a:avLst/>
          </a:prstGeom>
          <a:ln/>
        </p:spPr>
        <p:style>
          <a:lnRef idx="1">
            <a:schemeClr val="dk1"/>
          </a:lnRef>
          <a:fillRef idx="0">
            <a:schemeClr val="dk1"/>
          </a:fillRef>
          <a:effectRef idx="0">
            <a:schemeClr val="dk1"/>
          </a:effectRef>
          <a:fontRef idx="minor">
            <a:schemeClr val="tx1"/>
          </a:fontRef>
        </p:style>
      </p:cxnSp>
      <p:grpSp>
        <p:nvGrpSpPr>
          <p:cNvPr id="9" name="组合 8"/>
          <p:cNvGrpSpPr/>
          <p:nvPr/>
        </p:nvGrpSpPr>
        <p:grpSpPr>
          <a:xfrm>
            <a:off x="5353281" y="1477733"/>
            <a:ext cx="563092" cy="564322"/>
            <a:chOff x="6368440" y="1774897"/>
            <a:chExt cx="563092" cy="564323"/>
          </a:xfrm>
          <a:solidFill>
            <a:srgbClr val="1B4367"/>
          </a:solidFill>
        </p:grpSpPr>
        <p:sp>
          <p:nvSpPr>
            <p:cNvPr id="33" name="椭圆 32"/>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35" name="文本框 34"/>
            <p:cNvSpPr txBox="1"/>
            <p:nvPr/>
          </p:nvSpPr>
          <p:spPr>
            <a:xfrm>
              <a:off x="6378447" y="1774897"/>
              <a:ext cx="553085" cy="564323"/>
            </a:xfrm>
            <a:prstGeom prst="rect">
              <a:avLst/>
            </a:prstGeom>
            <a:noFill/>
            <a:ln>
              <a:noFill/>
            </a:ln>
          </p:spPr>
          <p:txBody>
            <a:bodyPr wrap="square" rtlCol="0">
              <a:spAutoFit/>
            </a:bodyPr>
            <a:lstStyle/>
            <a:p>
              <a:pPr algn="ctr">
                <a:defRPr/>
              </a:pPr>
              <a:r>
                <a:rPr lang="en-US" altLang="zh-CN" sz="3067" dirty="0">
                  <a:solidFill>
                    <a:schemeClr val="bg1"/>
                  </a:solidFill>
                  <a:cs typeface="+mn-ea"/>
                  <a:sym typeface="+mn-lt"/>
                </a:rPr>
                <a:t>1</a:t>
              </a:r>
              <a:endParaRPr lang="en-US" altLang="zh-CN" sz="3067" b="1" dirty="0">
                <a:solidFill>
                  <a:schemeClr val="bg1"/>
                </a:solidFill>
                <a:cs typeface="+mn-ea"/>
                <a:sym typeface="+mn-lt"/>
              </a:endParaRPr>
            </a:p>
          </p:txBody>
        </p:sp>
      </p:grpSp>
      <p:sp>
        <p:nvSpPr>
          <p:cNvPr id="61" name="文本框 60"/>
          <p:cNvSpPr txBox="1"/>
          <p:nvPr/>
        </p:nvSpPr>
        <p:spPr>
          <a:xfrm>
            <a:off x="6096000" y="1256907"/>
            <a:ext cx="4636168" cy="1107996"/>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b="1" dirty="0" err="1"/>
              <a:t>Hyperledger</a:t>
            </a:r>
            <a:r>
              <a:rPr lang="en-US" altLang="zh-CN" sz="1600" b="1" dirty="0"/>
              <a:t> Fabric</a:t>
            </a:r>
          </a:p>
          <a:p>
            <a:pPr algn="just">
              <a:lnSpc>
                <a:spcPct val="150000"/>
              </a:lnSpc>
            </a:pPr>
            <a:r>
              <a:rPr lang="zh-CN" altLang="en-US" sz="1400" dirty="0"/>
              <a:t>采用了合约执行与共识机制相分离的系统架构，模块化地实现了</a:t>
            </a:r>
            <a:r>
              <a:rPr lang="zh-CN" altLang="en-US" sz="1400" b="1" dirty="0"/>
              <a:t>共识服务、成员服务</a:t>
            </a:r>
            <a:r>
              <a:rPr lang="zh-CN" altLang="en-US" sz="1400" dirty="0"/>
              <a:t>等服务的即插即用。</a:t>
            </a:r>
            <a:endParaRPr lang="en-US" altLang="zh-CN" sz="1333" kern="0" dirty="0">
              <a:solidFill>
                <a:schemeClr val="tx1">
                  <a:lumMod val="75000"/>
                  <a:lumOff val="25000"/>
                </a:schemeClr>
              </a:solidFill>
              <a:cs typeface="+mn-ea"/>
              <a:sym typeface="+mn-lt"/>
            </a:endParaRPr>
          </a:p>
        </p:txBody>
      </p:sp>
      <p:grpSp>
        <p:nvGrpSpPr>
          <p:cNvPr id="5" name="组合 4"/>
          <p:cNvGrpSpPr/>
          <p:nvPr/>
        </p:nvGrpSpPr>
        <p:grpSpPr>
          <a:xfrm>
            <a:off x="5353281" y="2910433"/>
            <a:ext cx="563092" cy="564322"/>
            <a:chOff x="6368440" y="2745273"/>
            <a:chExt cx="563092" cy="564323"/>
          </a:xfrm>
          <a:solidFill>
            <a:srgbClr val="1B4367"/>
          </a:solidFill>
        </p:grpSpPr>
        <p:sp>
          <p:nvSpPr>
            <p:cNvPr id="34" name="椭圆 33"/>
            <p:cNvSpPr/>
            <p:nvPr/>
          </p:nvSpPr>
          <p:spPr>
            <a:xfrm>
              <a:off x="6368440" y="2745274"/>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37" name="文本框 34"/>
            <p:cNvSpPr txBox="1"/>
            <p:nvPr/>
          </p:nvSpPr>
          <p:spPr>
            <a:xfrm>
              <a:off x="6378447" y="2745273"/>
              <a:ext cx="553085" cy="564323"/>
            </a:xfrm>
            <a:prstGeom prst="rect">
              <a:avLst/>
            </a:prstGeom>
            <a:noFill/>
            <a:ln>
              <a:noFill/>
            </a:ln>
          </p:spPr>
          <p:txBody>
            <a:bodyPr wrap="square" rtlCol="0">
              <a:spAutoFit/>
            </a:bodyPr>
            <a:lstStyle/>
            <a:p>
              <a:pPr algn="ctr">
                <a:defRPr/>
              </a:pPr>
              <a:r>
                <a:rPr lang="en-US" altLang="zh-CN" sz="3067" dirty="0">
                  <a:solidFill>
                    <a:schemeClr val="bg1"/>
                  </a:solidFill>
                  <a:cs typeface="+mn-ea"/>
                  <a:sym typeface="+mn-lt"/>
                </a:rPr>
                <a:t>2</a:t>
              </a:r>
              <a:endParaRPr lang="en-US" altLang="zh-CN" sz="3067" b="1" dirty="0">
                <a:solidFill>
                  <a:schemeClr val="bg1"/>
                </a:solidFill>
                <a:cs typeface="+mn-ea"/>
                <a:sym typeface="+mn-lt"/>
              </a:endParaRPr>
            </a:p>
          </p:txBody>
        </p:sp>
      </p:grpSp>
      <p:sp>
        <p:nvSpPr>
          <p:cNvPr id="38" name="文本框 60"/>
          <p:cNvSpPr txBox="1"/>
          <p:nvPr/>
        </p:nvSpPr>
        <p:spPr>
          <a:xfrm>
            <a:off x="6095999" y="2612387"/>
            <a:ext cx="4770922" cy="1431161"/>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b="1" dirty="0">
                <a:sym typeface="+mn-lt"/>
              </a:rPr>
              <a:t>Corda</a:t>
            </a:r>
            <a:r>
              <a:rPr lang="zh-CN" altLang="en-US" sz="1600" b="1" dirty="0">
                <a:sym typeface="+mn-lt"/>
              </a:rPr>
              <a:t>平台</a:t>
            </a:r>
            <a:endParaRPr lang="en-US" altLang="zh-CN" sz="1600" b="1" dirty="0">
              <a:sym typeface="+mn-lt"/>
            </a:endParaRPr>
          </a:p>
          <a:p>
            <a:pPr algn="just">
              <a:lnSpc>
                <a:spcPct val="150000"/>
              </a:lnSpc>
            </a:pPr>
            <a:r>
              <a:rPr lang="zh-CN" altLang="en-US" sz="1400" dirty="0">
                <a:sym typeface="+mn-lt"/>
              </a:rPr>
              <a:t>着重服务于受监管的金融行业，强调业务数据</a:t>
            </a:r>
            <a:r>
              <a:rPr lang="zh-CN" altLang="en-US" sz="1400" b="1" dirty="0">
                <a:sym typeface="+mn-lt"/>
              </a:rPr>
              <a:t>仅对交易双方及监管可见的数据隐私性，</a:t>
            </a:r>
            <a:r>
              <a:rPr lang="zh-CN" altLang="en-US" sz="1400" dirty="0">
                <a:sym typeface="+mn-lt"/>
              </a:rPr>
              <a:t>反对数据全网广播及每个节点拥有全部数据。</a:t>
            </a:r>
          </a:p>
        </p:txBody>
      </p:sp>
      <p:grpSp>
        <p:nvGrpSpPr>
          <p:cNvPr id="11" name="组合 10"/>
          <p:cNvGrpSpPr/>
          <p:nvPr/>
        </p:nvGrpSpPr>
        <p:grpSpPr>
          <a:xfrm>
            <a:off x="5353281" y="4343133"/>
            <a:ext cx="563092" cy="564322"/>
            <a:chOff x="6280888" y="3790231"/>
            <a:chExt cx="563092" cy="564323"/>
          </a:xfrm>
          <a:solidFill>
            <a:srgbClr val="1B4367"/>
          </a:solidFill>
        </p:grpSpPr>
        <p:sp>
          <p:nvSpPr>
            <p:cNvPr id="39" name="椭圆 38"/>
            <p:cNvSpPr/>
            <p:nvPr/>
          </p:nvSpPr>
          <p:spPr>
            <a:xfrm>
              <a:off x="6280888" y="3790232"/>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40" name="文本框 34"/>
            <p:cNvSpPr txBox="1"/>
            <p:nvPr/>
          </p:nvSpPr>
          <p:spPr>
            <a:xfrm>
              <a:off x="6290895" y="3790231"/>
              <a:ext cx="553085" cy="564323"/>
            </a:xfrm>
            <a:prstGeom prst="rect">
              <a:avLst/>
            </a:prstGeom>
            <a:noFill/>
            <a:ln>
              <a:noFill/>
            </a:ln>
          </p:spPr>
          <p:txBody>
            <a:bodyPr wrap="square" rtlCol="0">
              <a:spAutoFit/>
            </a:bodyPr>
            <a:lstStyle/>
            <a:p>
              <a:pPr algn="ctr">
                <a:defRPr/>
              </a:pPr>
              <a:r>
                <a:rPr lang="en-US" altLang="zh-CN" sz="3067" dirty="0">
                  <a:solidFill>
                    <a:schemeClr val="bg1"/>
                  </a:solidFill>
                  <a:cs typeface="+mn-ea"/>
                  <a:sym typeface="+mn-lt"/>
                </a:rPr>
                <a:t>3</a:t>
              </a:r>
              <a:endParaRPr lang="en-US" altLang="zh-CN" sz="3067" b="1" dirty="0">
                <a:solidFill>
                  <a:schemeClr val="bg1"/>
                </a:solidFill>
                <a:cs typeface="+mn-ea"/>
                <a:sym typeface="+mn-lt"/>
              </a:endParaRPr>
            </a:p>
          </p:txBody>
        </p:sp>
      </p:grpSp>
      <p:sp>
        <p:nvSpPr>
          <p:cNvPr id="41" name="文本框 60"/>
          <p:cNvSpPr txBox="1"/>
          <p:nvPr/>
        </p:nvSpPr>
        <p:spPr>
          <a:xfrm>
            <a:off x="6095999" y="4234001"/>
            <a:ext cx="4770924" cy="1431161"/>
          </a:xfrm>
          <a:prstGeom prst="rect">
            <a:avLst/>
          </a:prstGeom>
          <a:noFill/>
          <a:ln>
            <a:noFill/>
          </a:ln>
          <a:effectLst/>
          <a:extLst>
            <a:ext uri="{909E8E84-426E-40DD-AFC4-6F175D3DCCD1}">
              <a14:hiddenFill xmlns:a14="http://schemas.microsoft.com/office/drawing/2010/main">
                <a:solidFill>
                  <a:srgbClr val="424B51"/>
                </a:solidFill>
              </a14:hiddenFill>
            </a:ext>
          </a:extLst>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600" b="1" dirty="0"/>
              <a:t>Quorum</a:t>
            </a:r>
          </a:p>
          <a:p>
            <a:pPr algn="just">
              <a:lnSpc>
                <a:spcPct val="150000"/>
              </a:lnSpc>
            </a:pPr>
            <a:r>
              <a:rPr lang="zh-CN" altLang="en-US" sz="1400" dirty="0"/>
              <a:t>基于以太坊构建的企业级区块链平台，通过分别处理公有交易和私有交易</a:t>
            </a:r>
            <a:r>
              <a:rPr lang="zh-CN" altLang="en-US" sz="1400" b="1" dirty="0"/>
              <a:t>实现了交易和合约的隐私保护，</a:t>
            </a:r>
            <a:r>
              <a:rPr lang="zh-CN" altLang="en-US" sz="1400" dirty="0"/>
              <a:t>并用</a:t>
            </a:r>
            <a:r>
              <a:rPr lang="en-US" altLang="zh-CN" sz="1400" dirty="0"/>
              <a:t>Raft </a:t>
            </a:r>
            <a:r>
              <a:rPr lang="zh-CN" altLang="en-US" sz="1400" dirty="0"/>
              <a:t>共识替换了以太坊的</a:t>
            </a:r>
            <a:r>
              <a:rPr lang="en-US" altLang="zh-CN" sz="1400" dirty="0" err="1"/>
              <a:t>PoW</a:t>
            </a:r>
            <a:r>
              <a:rPr lang="zh-CN" altLang="en-US" sz="1400" dirty="0"/>
              <a:t>共识。</a:t>
            </a:r>
            <a:endParaRPr lang="zh-CN" altLang="en-US" sz="1333" kern="0" dirty="0">
              <a:solidFill>
                <a:schemeClr val="tx1">
                  <a:lumMod val="75000"/>
                  <a:lumOff val="25000"/>
                </a:schemeClr>
              </a:solidFill>
              <a:cs typeface="+mn-ea"/>
              <a:sym typeface="+mn-lt"/>
            </a:endParaRPr>
          </a:p>
        </p:txBody>
      </p:sp>
      <p:grpSp>
        <p:nvGrpSpPr>
          <p:cNvPr id="69" name="组合 68"/>
          <p:cNvGrpSpPr/>
          <p:nvPr/>
        </p:nvGrpSpPr>
        <p:grpSpPr>
          <a:xfrm>
            <a:off x="1352810" y="2342652"/>
            <a:ext cx="1980648" cy="1970633"/>
            <a:chOff x="2056673" y="2524327"/>
            <a:chExt cx="1980648" cy="1970633"/>
          </a:xfrm>
          <a:solidFill>
            <a:srgbClr val="1B4367"/>
          </a:solidFill>
        </p:grpSpPr>
        <p:sp>
          <p:nvSpPr>
            <p:cNvPr id="47" name="椭圆 46"/>
            <p:cNvSpPr/>
            <p:nvPr/>
          </p:nvSpPr>
          <p:spPr>
            <a:xfrm>
              <a:off x="2056673" y="2524327"/>
              <a:ext cx="1970641" cy="1970633"/>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cs typeface="+mn-ea"/>
                <a:sym typeface="+mn-lt"/>
              </a:endParaRPr>
            </a:p>
          </p:txBody>
        </p:sp>
        <p:sp>
          <p:nvSpPr>
            <p:cNvPr id="67" name="文本框 15"/>
            <p:cNvSpPr txBox="1"/>
            <p:nvPr/>
          </p:nvSpPr>
          <p:spPr>
            <a:xfrm>
              <a:off x="2066680" y="2864905"/>
              <a:ext cx="1970641" cy="1200329"/>
            </a:xfrm>
            <a:prstGeom prst="rect">
              <a:avLst/>
            </a:prstGeom>
            <a:noFill/>
            <a:ln>
              <a:noFill/>
            </a:ln>
          </p:spPr>
          <p:txBody>
            <a:bodyPr wrap="square" rtlCol="0">
              <a:spAutoFit/>
            </a:bodyPr>
            <a:lstStyle/>
            <a:p>
              <a:pPr algn="ctr"/>
              <a:r>
                <a:rPr lang="zh-CN" altLang="en-US" sz="2400" b="1" dirty="0">
                  <a:solidFill>
                    <a:schemeClr val="bg1"/>
                  </a:solidFill>
                  <a:cs typeface="+mn-ea"/>
                  <a:sym typeface="+mn-lt"/>
                </a:rPr>
                <a:t>主要的</a:t>
              </a:r>
              <a:endParaRPr lang="en-US" altLang="zh-CN" sz="2400" b="1" dirty="0">
                <a:solidFill>
                  <a:schemeClr val="bg1"/>
                </a:solidFill>
                <a:cs typeface="+mn-ea"/>
                <a:sym typeface="+mn-lt"/>
              </a:endParaRPr>
            </a:p>
            <a:p>
              <a:pPr algn="ctr"/>
              <a:r>
                <a:rPr lang="zh-CN" altLang="en-US" sz="2400" b="1" dirty="0">
                  <a:solidFill>
                    <a:schemeClr val="bg1"/>
                  </a:solidFill>
                  <a:cs typeface="+mn-ea"/>
                  <a:sym typeface="+mn-lt"/>
                </a:rPr>
                <a:t>企业级</a:t>
              </a:r>
              <a:endParaRPr lang="en-US" altLang="zh-CN" sz="2400" b="1" dirty="0">
                <a:solidFill>
                  <a:schemeClr val="bg1"/>
                </a:solidFill>
                <a:cs typeface="+mn-ea"/>
                <a:sym typeface="+mn-lt"/>
              </a:endParaRPr>
            </a:p>
            <a:p>
              <a:pPr algn="ctr"/>
              <a:r>
                <a:rPr lang="zh-CN" altLang="en-US" sz="2400" b="1" dirty="0">
                  <a:solidFill>
                    <a:schemeClr val="bg1"/>
                  </a:solidFill>
                  <a:cs typeface="+mn-ea"/>
                  <a:sym typeface="+mn-lt"/>
                </a:rPr>
                <a:t>区块链</a:t>
              </a:r>
            </a:p>
          </p:txBody>
        </p:sp>
      </p:grpSp>
      <p:sp>
        <p:nvSpPr>
          <p:cNvPr id="116" name="文本框 15"/>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1.</a:t>
            </a:r>
            <a:r>
              <a:rPr lang="zh-CN" altLang="en-US" sz="2267" b="1" dirty="0">
                <a:solidFill>
                  <a:srgbClr val="1B4367"/>
                </a:solidFill>
                <a:cs typeface="+mn-ea"/>
                <a:sym typeface="+mn-lt"/>
              </a:rPr>
              <a:t>概述</a:t>
            </a:r>
          </a:p>
        </p:txBody>
      </p:sp>
      <p:cxnSp>
        <p:nvCxnSpPr>
          <p:cNvPr id="45" name="直接连接符 44"/>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D10CA632-77D4-43FA-A408-E0D7CF358BFB}"/>
              </a:ext>
            </a:extLst>
          </p:cNvPr>
          <p:cNvCxnSpPr>
            <a:cxnSpLocks/>
          </p:cNvCxnSpPr>
          <p:nvPr/>
        </p:nvCxnSpPr>
        <p:spPr>
          <a:xfrm>
            <a:off x="3333458" y="3250057"/>
            <a:ext cx="2058678"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1210"/>
          <p:cNvSpPr/>
          <p:nvPr/>
        </p:nvSpPr>
        <p:spPr>
          <a:xfrm>
            <a:off x="6844737" y="1860560"/>
            <a:ext cx="1107996" cy="461665"/>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91440" tIns="45720" rIns="91440" bIns="45720">
            <a:spAutoFit/>
          </a:bodyPr>
          <a:lstStyle/>
          <a:p>
            <a:pPr lvl="0" algn="l"/>
            <a:r>
              <a:rPr lang="zh-CN" altLang="en-US" sz="2400" b="1" dirty="0">
                <a:solidFill>
                  <a:schemeClr val="bg1"/>
                </a:solidFill>
                <a:cs typeface="+mn-ea"/>
                <a:sym typeface="+mn-lt"/>
              </a:rPr>
              <a:t>网络层</a:t>
            </a:r>
          </a:p>
        </p:txBody>
      </p:sp>
      <p:sp>
        <p:nvSpPr>
          <p:cNvPr id="16" name="文本框 15"/>
          <p:cNvSpPr txBox="1"/>
          <p:nvPr/>
        </p:nvSpPr>
        <p:spPr>
          <a:xfrm>
            <a:off x="954814" y="422012"/>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1.</a:t>
            </a:r>
            <a:r>
              <a:rPr lang="zh-CN" altLang="en-US" sz="2267" b="1" dirty="0">
                <a:solidFill>
                  <a:srgbClr val="1B4367"/>
                </a:solidFill>
                <a:cs typeface="+mn-ea"/>
                <a:sym typeface="+mn-lt"/>
              </a:rPr>
              <a:t>概述</a:t>
            </a:r>
          </a:p>
        </p:txBody>
      </p:sp>
      <p:cxnSp>
        <p:nvCxnSpPr>
          <p:cNvPr id="3" name="直接连接符 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0AE5A77-B1F8-4089-BEBA-DEDBF6979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300" y="1215213"/>
            <a:ext cx="7021400" cy="4661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5092847" y="1452078"/>
            <a:ext cx="2000037" cy="2000037"/>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sz="1867">
              <a:solidFill>
                <a:prstClr val="white"/>
              </a:solidFill>
              <a:latin typeface="微软雅黑"/>
              <a:ea typeface="微软雅黑"/>
            </a:endParaRPr>
          </a:p>
        </p:txBody>
      </p:sp>
      <p:sp>
        <p:nvSpPr>
          <p:cNvPr id="103" name="文本框 11"/>
          <p:cNvSpPr txBox="1"/>
          <p:nvPr/>
        </p:nvSpPr>
        <p:spPr>
          <a:xfrm>
            <a:off x="3311691" y="3613009"/>
            <a:ext cx="5562349" cy="789896"/>
          </a:xfrm>
          <a:prstGeom prst="rect">
            <a:avLst/>
          </a:prstGeom>
          <a:noFill/>
        </p:spPr>
        <p:txBody>
          <a:bodyPr wrap="square" lIns="91440" tIns="45720" rIns="91440" bIns="45720" rtlCol="0">
            <a:spAutoFit/>
          </a:bodyPr>
          <a:lstStyle/>
          <a:p>
            <a:pPr algn="ctr" defTabSz="914377"/>
            <a:r>
              <a:rPr lang="zh-CN" altLang="en-US" sz="4533" b="1" dirty="0">
                <a:solidFill>
                  <a:srgbClr val="1B4367"/>
                </a:solidFill>
                <a:latin typeface="微软雅黑"/>
                <a:ea typeface="微软雅黑"/>
                <a:cs typeface="+mn-ea"/>
                <a:sym typeface="+mn-lt"/>
              </a:rPr>
              <a:t>交易流程</a:t>
            </a:r>
          </a:p>
        </p:txBody>
      </p:sp>
      <p:sp>
        <p:nvSpPr>
          <p:cNvPr id="105" name="文本框 11"/>
          <p:cNvSpPr txBox="1"/>
          <p:nvPr/>
        </p:nvSpPr>
        <p:spPr>
          <a:xfrm>
            <a:off x="4951302" y="2100057"/>
            <a:ext cx="2310525" cy="1087670"/>
          </a:xfrm>
          <a:prstGeom prst="rect">
            <a:avLst/>
          </a:prstGeom>
          <a:noFill/>
        </p:spPr>
        <p:txBody>
          <a:bodyPr wrap="square" lIns="91440" tIns="45720" rIns="91440" bIns="45720" rtlCol="0">
            <a:spAutoFit/>
          </a:bodyPr>
          <a:lstStyle/>
          <a:p>
            <a:pPr algn="ctr" defTabSz="914377">
              <a:lnSpc>
                <a:spcPts val="4000"/>
              </a:lnSpc>
            </a:pPr>
            <a:r>
              <a:rPr lang="en-US" altLang="zh-CN" sz="7200" dirty="0">
                <a:solidFill>
                  <a:prstClr val="white"/>
                </a:solidFill>
                <a:latin typeface="微软雅黑"/>
                <a:ea typeface="微软雅黑"/>
                <a:cs typeface="+mn-ea"/>
                <a:sym typeface="+mn-lt"/>
              </a:rPr>
              <a:t>02</a:t>
            </a:r>
            <a:endParaRPr lang="zh-CN" altLang="en-US" sz="7200" dirty="0">
              <a:solidFill>
                <a:prstClr val="white"/>
              </a:solidFill>
              <a:latin typeface="微软雅黑"/>
              <a:ea typeface="微软雅黑"/>
              <a:cs typeface="+mn-ea"/>
              <a:sym typeface="+mn-lt"/>
            </a:endParaRPr>
          </a:p>
          <a:p>
            <a:pPr algn="ctr" defTabSz="914377">
              <a:lnSpc>
                <a:spcPts val="4000"/>
              </a:lnSpc>
            </a:pPr>
            <a:r>
              <a:rPr lang="en-US" altLang="zh-CN" sz="3200" dirty="0">
                <a:solidFill>
                  <a:prstClr val="white"/>
                </a:solidFill>
                <a:latin typeface="微软雅黑"/>
                <a:ea typeface="微软雅黑"/>
                <a:cs typeface="+mn-ea"/>
                <a:sym typeface="+mn-lt"/>
              </a:rPr>
              <a:t>PART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136450" y="3851834"/>
            <a:ext cx="1603375" cy="1603375"/>
            <a:chOff x="4420032" y="1854736"/>
            <a:chExt cx="1603375" cy="1603375"/>
          </a:xfrm>
          <a:solidFill>
            <a:srgbClr val="1B4367"/>
          </a:solidFill>
        </p:grpSpPr>
        <p:sp>
          <p:nvSpPr>
            <p:cNvPr id="20486" name="Rectangle 5"/>
            <p:cNvSpPr/>
            <p:nvPr/>
          </p:nvSpPr>
          <p:spPr>
            <a:xfrm>
              <a:off x="4420032" y="1854736"/>
              <a:ext cx="1603375" cy="1603375"/>
            </a:xfrm>
            <a:prstGeom prst="flowChartConnector">
              <a:avLst/>
            </a:prstGeom>
            <a:grpFill/>
            <a:ln w="9525">
              <a:noFill/>
              <a:miter/>
            </a:ln>
          </p:spPr>
          <p:txBody>
            <a:bodyPr anchor="ctr"/>
            <a:lstStyle/>
            <a:p>
              <a:pPr lvl="0" algn="ctr" eaLnBrk="1" hangingPunct="1"/>
              <a:endParaRPr lang="en-US" altLang="zh-CN" sz="1333" dirty="0">
                <a:solidFill>
                  <a:srgbClr val="FFFFFF"/>
                </a:solidFill>
                <a:cs typeface="+mn-ea"/>
                <a:sym typeface="+mn-lt"/>
              </a:endParaRPr>
            </a:p>
          </p:txBody>
        </p:sp>
        <p:sp>
          <p:nvSpPr>
            <p:cNvPr id="20489" name="Freeform 132"/>
            <p:cNvSpPr>
              <a:spLocks noEditPoints="1"/>
            </p:cNvSpPr>
            <p:nvPr/>
          </p:nvSpPr>
          <p:spPr>
            <a:xfrm>
              <a:off x="4971860" y="2268369"/>
              <a:ext cx="497814" cy="691654"/>
            </a:xfrm>
            <a:custGeom>
              <a:avLst/>
              <a:gdLst/>
              <a:ahLst/>
              <a:cxnLst>
                <a:cxn ang="0">
                  <a:pos x="69148" y="0"/>
                </a:cxn>
                <a:cxn ang="0">
                  <a:pos x="69148" y="0"/>
                </a:cxn>
                <a:cxn ang="0">
                  <a:pos x="69148" y="48617"/>
                </a:cxn>
                <a:cxn ang="0">
                  <a:pos x="69148" y="70611"/>
                </a:cxn>
                <a:cxn ang="0">
                  <a:pos x="47251" y="70611"/>
                </a:cxn>
                <a:cxn ang="0">
                  <a:pos x="0" y="70611"/>
                </a:cxn>
                <a:cxn ang="0">
                  <a:pos x="0" y="333375"/>
                </a:cxn>
                <a:cxn ang="0">
                  <a:pos x="239712" y="333375"/>
                </a:cxn>
                <a:cxn ang="0">
                  <a:pos x="239712" y="0"/>
                </a:cxn>
                <a:cxn ang="0">
                  <a:pos x="69148" y="0"/>
                </a:cxn>
                <a:cxn ang="0">
                  <a:pos x="187851" y="193311"/>
                </a:cxn>
                <a:cxn ang="0">
                  <a:pos x="154430" y="193311"/>
                </a:cxn>
                <a:cxn ang="0">
                  <a:pos x="140600" y="193311"/>
                </a:cxn>
                <a:cxn ang="0">
                  <a:pos x="140600" y="266237"/>
                </a:cxn>
                <a:cxn ang="0">
                  <a:pos x="127923" y="278970"/>
                </a:cxn>
                <a:cxn ang="0">
                  <a:pos x="111789" y="278970"/>
                </a:cxn>
                <a:cxn ang="0">
                  <a:pos x="99112" y="266237"/>
                </a:cxn>
                <a:cxn ang="0">
                  <a:pos x="99112" y="193311"/>
                </a:cxn>
                <a:cxn ang="0">
                  <a:pos x="85282" y="193311"/>
                </a:cxn>
                <a:cxn ang="0">
                  <a:pos x="51861" y="193311"/>
                </a:cxn>
                <a:cxn ang="0">
                  <a:pos x="46098" y="182893"/>
                </a:cxn>
                <a:cxn ang="0">
                  <a:pos x="111789" y="105337"/>
                </a:cxn>
                <a:cxn ang="0">
                  <a:pos x="127923" y="105337"/>
                </a:cxn>
                <a:cxn ang="0">
                  <a:pos x="192461" y="182893"/>
                </a:cxn>
                <a:cxn ang="0">
                  <a:pos x="187851" y="193311"/>
                </a:cxn>
              </a:cxnLst>
              <a:rect l="0" t="0" r="0" b="0"/>
              <a:pathLst>
                <a:path w="208" h="288">
                  <a:moveTo>
                    <a:pt x="60" y="0"/>
                  </a:moveTo>
                  <a:cubicBezTo>
                    <a:pt x="60" y="0"/>
                    <a:pt x="60" y="0"/>
                    <a:pt x="60" y="0"/>
                  </a:cubicBezTo>
                  <a:cubicBezTo>
                    <a:pt x="60" y="42"/>
                    <a:pt x="60" y="42"/>
                    <a:pt x="60" y="42"/>
                  </a:cubicBezTo>
                  <a:cubicBezTo>
                    <a:pt x="60" y="61"/>
                    <a:pt x="60" y="61"/>
                    <a:pt x="60" y="61"/>
                  </a:cubicBezTo>
                  <a:cubicBezTo>
                    <a:pt x="41" y="61"/>
                    <a:pt x="41" y="61"/>
                    <a:pt x="41" y="61"/>
                  </a:cubicBezTo>
                  <a:cubicBezTo>
                    <a:pt x="0" y="61"/>
                    <a:pt x="0" y="61"/>
                    <a:pt x="0" y="61"/>
                  </a:cubicBezTo>
                  <a:cubicBezTo>
                    <a:pt x="0" y="288"/>
                    <a:pt x="0" y="288"/>
                    <a:pt x="0" y="288"/>
                  </a:cubicBezTo>
                  <a:cubicBezTo>
                    <a:pt x="208" y="288"/>
                    <a:pt x="208" y="288"/>
                    <a:pt x="208" y="288"/>
                  </a:cubicBezTo>
                  <a:cubicBezTo>
                    <a:pt x="208" y="0"/>
                    <a:pt x="208" y="0"/>
                    <a:pt x="208" y="0"/>
                  </a:cubicBezTo>
                  <a:lnTo>
                    <a:pt x="60" y="0"/>
                  </a:lnTo>
                  <a:close/>
                  <a:moveTo>
                    <a:pt x="163" y="167"/>
                  </a:moveTo>
                  <a:cubicBezTo>
                    <a:pt x="134" y="167"/>
                    <a:pt x="134" y="167"/>
                    <a:pt x="134" y="167"/>
                  </a:cubicBezTo>
                  <a:cubicBezTo>
                    <a:pt x="131" y="167"/>
                    <a:pt x="126" y="167"/>
                    <a:pt x="122" y="167"/>
                  </a:cubicBezTo>
                  <a:cubicBezTo>
                    <a:pt x="122" y="230"/>
                    <a:pt x="122" y="230"/>
                    <a:pt x="122" y="230"/>
                  </a:cubicBezTo>
                  <a:cubicBezTo>
                    <a:pt x="122" y="236"/>
                    <a:pt x="117" y="241"/>
                    <a:pt x="111" y="241"/>
                  </a:cubicBezTo>
                  <a:cubicBezTo>
                    <a:pt x="97" y="241"/>
                    <a:pt x="97" y="241"/>
                    <a:pt x="97" y="241"/>
                  </a:cubicBezTo>
                  <a:cubicBezTo>
                    <a:pt x="91" y="241"/>
                    <a:pt x="86" y="236"/>
                    <a:pt x="86" y="230"/>
                  </a:cubicBezTo>
                  <a:cubicBezTo>
                    <a:pt x="86" y="167"/>
                    <a:pt x="86" y="167"/>
                    <a:pt x="86" y="167"/>
                  </a:cubicBezTo>
                  <a:cubicBezTo>
                    <a:pt x="81" y="167"/>
                    <a:pt x="77" y="167"/>
                    <a:pt x="74" y="167"/>
                  </a:cubicBezTo>
                  <a:cubicBezTo>
                    <a:pt x="45" y="167"/>
                    <a:pt x="45" y="167"/>
                    <a:pt x="45" y="167"/>
                  </a:cubicBezTo>
                  <a:cubicBezTo>
                    <a:pt x="38" y="167"/>
                    <a:pt x="36" y="163"/>
                    <a:pt x="40" y="158"/>
                  </a:cubicBezTo>
                  <a:cubicBezTo>
                    <a:pt x="97" y="91"/>
                    <a:pt x="97" y="91"/>
                    <a:pt x="97" y="91"/>
                  </a:cubicBezTo>
                  <a:cubicBezTo>
                    <a:pt x="101" y="86"/>
                    <a:pt x="107" y="86"/>
                    <a:pt x="111" y="91"/>
                  </a:cubicBezTo>
                  <a:cubicBezTo>
                    <a:pt x="167" y="158"/>
                    <a:pt x="167" y="158"/>
                    <a:pt x="167" y="158"/>
                  </a:cubicBezTo>
                  <a:cubicBezTo>
                    <a:pt x="172" y="163"/>
                    <a:pt x="170" y="167"/>
                    <a:pt x="163" y="167"/>
                  </a:cubicBezTo>
                  <a:close/>
                </a:path>
              </a:pathLst>
            </a:custGeom>
            <a:solidFill>
              <a:schemeClr val="bg1"/>
            </a:solidFill>
            <a:ln w="9525">
              <a:noFill/>
            </a:ln>
          </p:spPr>
          <p:txBody>
            <a:bodyPr/>
            <a:lstStyle/>
            <a:p>
              <a:endParaRPr lang="zh-CN" altLang="en-US" sz="2400">
                <a:cs typeface="+mn-ea"/>
                <a:sym typeface="+mn-lt"/>
              </a:endParaRPr>
            </a:p>
          </p:txBody>
        </p:sp>
      </p:grpSp>
      <p:grpSp>
        <p:nvGrpSpPr>
          <p:cNvPr id="7" name="组合 6"/>
          <p:cNvGrpSpPr/>
          <p:nvPr/>
        </p:nvGrpSpPr>
        <p:grpSpPr>
          <a:xfrm>
            <a:off x="1099625" y="1493651"/>
            <a:ext cx="1603375" cy="1603375"/>
            <a:chOff x="2361414" y="1854736"/>
            <a:chExt cx="1603375" cy="1603375"/>
          </a:xfrm>
          <a:solidFill>
            <a:srgbClr val="1B4367"/>
          </a:solidFill>
        </p:grpSpPr>
        <p:sp>
          <p:nvSpPr>
            <p:cNvPr id="20485" name="Rectangle 3"/>
            <p:cNvSpPr/>
            <p:nvPr/>
          </p:nvSpPr>
          <p:spPr>
            <a:xfrm>
              <a:off x="2361414" y="1854736"/>
              <a:ext cx="1603375" cy="1603375"/>
            </a:xfrm>
            <a:prstGeom prst="flowChartConnector">
              <a:avLst/>
            </a:prstGeom>
            <a:grpFill/>
            <a:ln w="9525">
              <a:noFill/>
              <a:miter/>
            </a:ln>
          </p:spPr>
          <p:txBody>
            <a:bodyPr anchor="ctr"/>
            <a:lstStyle/>
            <a:p>
              <a:pPr lvl="0" algn="ctr" eaLnBrk="1" hangingPunct="1"/>
              <a:endParaRPr lang="en-US" altLang="zh-CN" sz="1333" dirty="0">
                <a:solidFill>
                  <a:srgbClr val="FFFFFF"/>
                </a:solidFill>
                <a:cs typeface="+mn-ea"/>
                <a:sym typeface="+mn-lt"/>
              </a:endParaRPr>
            </a:p>
          </p:txBody>
        </p:sp>
        <p:sp>
          <p:nvSpPr>
            <p:cNvPr id="20490" name="Freeform 220"/>
            <p:cNvSpPr/>
            <p:nvPr/>
          </p:nvSpPr>
          <p:spPr>
            <a:xfrm>
              <a:off x="2770383" y="2305455"/>
              <a:ext cx="796514" cy="594622"/>
            </a:xfrm>
            <a:custGeom>
              <a:avLst/>
              <a:gdLst/>
              <a:ahLst/>
              <a:cxnLst>
                <a:cxn ang="0">
                  <a:pos x="384421" y="282893"/>
                </a:cxn>
                <a:cxn ang="0">
                  <a:pos x="384421" y="0"/>
                </a:cxn>
                <a:cxn ang="0">
                  <a:pos x="299800" y="0"/>
                </a:cxn>
                <a:cxn ang="0">
                  <a:pos x="299800" y="282893"/>
                </a:cxn>
                <a:cxn ang="0">
                  <a:pos x="251445" y="282893"/>
                </a:cxn>
                <a:cxn ang="0">
                  <a:pos x="251445" y="174088"/>
                </a:cxn>
                <a:cxn ang="0">
                  <a:pos x="166824" y="174088"/>
                </a:cxn>
                <a:cxn ang="0">
                  <a:pos x="166824" y="282893"/>
                </a:cxn>
                <a:cxn ang="0">
                  <a:pos x="120887" y="282893"/>
                </a:cxn>
                <a:cxn ang="0">
                  <a:pos x="120887" y="77372"/>
                </a:cxn>
                <a:cxn ang="0">
                  <a:pos x="36266" y="77372"/>
                </a:cxn>
                <a:cxn ang="0">
                  <a:pos x="36266" y="282893"/>
                </a:cxn>
                <a:cxn ang="0">
                  <a:pos x="0" y="282893"/>
                </a:cxn>
                <a:cxn ang="0">
                  <a:pos x="0" y="314325"/>
                </a:cxn>
                <a:cxn ang="0">
                  <a:pos x="420687" y="314325"/>
                </a:cxn>
                <a:cxn ang="0">
                  <a:pos x="420687" y="282893"/>
                </a:cxn>
                <a:cxn ang="0">
                  <a:pos x="384421" y="282893"/>
                </a:cxn>
              </a:cxnLst>
              <a:rect l="0" t="0" r="0" b="0"/>
              <a:pathLst>
                <a:path w="174" h="130">
                  <a:moveTo>
                    <a:pt x="159" y="117"/>
                  </a:moveTo>
                  <a:lnTo>
                    <a:pt x="159" y="0"/>
                  </a:lnTo>
                  <a:lnTo>
                    <a:pt x="124" y="0"/>
                  </a:lnTo>
                  <a:lnTo>
                    <a:pt x="124" y="117"/>
                  </a:lnTo>
                  <a:lnTo>
                    <a:pt x="104" y="117"/>
                  </a:lnTo>
                  <a:lnTo>
                    <a:pt x="104" y="72"/>
                  </a:lnTo>
                  <a:lnTo>
                    <a:pt x="69" y="72"/>
                  </a:lnTo>
                  <a:lnTo>
                    <a:pt x="69" y="117"/>
                  </a:lnTo>
                  <a:lnTo>
                    <a:pt x="50" y="117"/>
                  </a:lnTo>
                  <a:lnTo>
                    <a:pt x="50" y="32"/>
                  </a:lnTo>
                  <a:lnTo>
                    <a:pt x="15" y="32"/>
                  </a:lnTo>
                  <a:lnTo>
                    <a:pt x="15" y="117"/>
                  </a:lnTo>
                  <a:lnTo>
                    <a:pt x="0" y="117"/>
                  </a:lnTo>
                  <a:lnTo>
                    <a:pt x="0" y="130"/>
                  </a:lnTo>
                  <a:lnTo>
                    <a:pt x="174" y="130"/>
                  </a:lnTo>
                  <a:lnTo>
                    <a:pt x="174" y="117"/>
                  </a:lnTo>
                  <a:lnTo>
                    <a:pt x="159" y="117"/>
                  </a:lnTo>
                  <a:close/>
                </a:path>
              </a:pathLst>
            </a:custGeom>
            <a:solidFill>
              <a:schemeClr val="bg1"/>
            </a:solidFill>
            <a:ln w="9525">
              <a:noFill/>
            </a:ln>
          </p:spPr>
          <p:txBody>
            <a:bodyPr/>
            <a:lstStyle/>
            <a:p>
              <a:endParaRPr lang="zh-CN" altLang="en-US" sz="2400">
                <a:cs typeface="+mn-ea"/>
                <a:sym typeface="+mn-lt"/>
              </a:endParaRPr>
            </a:p>
          </p:txBody>
        </p:sp>
      </p:grpSp>
      <p:sp>
        <p:nvSpPr>
          <p:cNvPr id="20493" name="TextBox 13"/>
          <p:cNvSpPr txBox="1"/>
          <p:nvPr/>
        </p:nvSpPr>
        <p:spPr>
          <a:xfrm>
            <a:off x="2863556" y="1691966"/>
            <a:ext cx="1868149" cy="369332"/>
          </a:xfrm>
          <a:prstGeom prst="rect">
            <a:avLst/>
          </a:prstGeom>
          <a:noFill/>
          <a:ln w="9525">
            <a:noFill/>
            <a:miter/>
          </a:ln>
        </p:spPr>
        <p:txBody>
          <a:bodyPr wrap="square" lIns="0" tIns="0" rIns="0" bIns="0">
            <a:spAutoFit/>
          </a:bodyPr>
          <a:lstStyle/>
          <a:p>
            <a:pPr defTabSz="910991">
              <a:spcBef>
                <a:spcPct val="20000"/>
              </a:spcBef>
            </a:pPr>
            <a:r>
              <a:rPr lang="zh-CN" altLang="en-US" sz="2400" b="1" dirty="0">
                <a:solidFill>
                  <a:srgbClr val="1B4367"/>
                </a:solidFill>
                <a:cs typeface="+mn-ea"/>
                <a:sym typeface="+mn-lt"/>
              </a:rPr>
              <a:t>① 排序节点</a:t>
            </a:r>
          </a:p>
        </p:txBody>
      </p:sp>
      <p:sp>
        <p:nvSpPr>
          <p:cNvPr id="20494" name="TextBox 13"/>
          <p:cNvSpPr txBox="1"/>
          <p:nvPr/>
        </p:nvSpPr>
        <p:spPr>
          <a:xfrm>
            <a:off x="2863556" y="2241681"/>
            <a:ext cx="2876269" cy="695190"/>
          </a:xfrm>
          <a:prstGeom prst="rect">
            <a:avLst/>
          </a:prstGeom>
          <a:noFill/>
          <a:ln w="9525">
            <a:noFill/>
            <a:miter/>
          </a:ln>
        </p:spPr>
        <p:txBody>
          <a:bodyPr wrap="square" lIns="0" tIns="0" rIns="0" bIns="0">
            <a:spAutoFit/>
          </a:bodyPr>
          <a:lstStyle/>
          <a:p>
            <a:pPr>
              <a:lnSpc>
                <a:spcPct val="150000"/>
              </a:lnSpc>
            </a:pPr>
            <a:r>
              <a:rPr lang="zh-CN" altLang="en-US" sz="1600" dirty="0"/>
              <a:t>排序节点主要执行</a:t>
            </a:r>
            <a:endParaRPr lang="en-US" altLang="zh-CN" sz="1600" dirty="0"/>
          </a:p>
          <a:p>
            <a:pPr>
              <a:lnSpc>
                <a:spcPct val="150000"/>
              </a:lnSpc>
            </a:pPr>
            <a:r>
              <a:rPr lang="zh-CN" altLang="en-US" sz="1600" b="1" dirty="0"/>
              <a:t>共识以对交易排序</a:t>
            </a:r>
            <a:r>
              <a:rPr lang="zh-CN" altLang="en-US" sz="1600" dirty="0"/>
              <a:t>并生成区块</a:t>
            </a:r>
            <a:endParaRPr lang="zh-CN" altLang="en-US" sz="1333" dirty="0">
              <a:solidFill>
                <a:schemeClr val="tx1">
                  <a:lumMod val="75000"/>
                  <a:lumOff val="25000"/>
                </a:schemeClr>
              </a:solidFill>
              <a:cs typeface="+mn-ea"/>
              <a:sym typeface="+mn-lt"/>
            </a:endParaRPr>
          </a:p>
        </p:txBody>
      </p:sp>
      <p:sp>
        <p:nvSpPr>
          <p:cNvPr id="24" name="文本框 15"/>
          <p:cNvSpPr txBox="1"/>
          <p:nvPr/>
        </p:nvSpPr>
        <p:spPr>
          <a:xfrm>
            <a:off x="945849" y="413047"/>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2.1 Fabric</a:t>
            </a:r>
            <a:r>
              <a:rPr lang="zh-CN" altLang="en-US" sz="2267" b="1" dirty="0">
                <a:solidFill>
                  <a:srgbClr val="1B4367"/>
                </a:solidFill>
                <a:cs typeface="+mn-ea"/>
                <a:sym typeface="+mn-lt"/>
              </a:rPr>
              <a:t>交易流程</a:t>
            </a:r>
          </a:p>
        </p:txBody>
      </p:sp>
      <p:grpSp>
        <p:nvGrpSpPr>
          <p:cNvPr id="4" name="组合 3"/>
          <p:cNvGrpSpPr/>
          <p:nvPr/>
        </p:nvGrpSpPr>
        <p:grpSpPr>
          <a:xfrm>
            <a:off x="6340963" y="1495555"/>
            <a:ext cx="1601471" cy="1603375"/>
            <a:chOff x="4856202" y="1222146"/>
            <a:chExt cx="1201103" cy="1202531"/>
          </a:xfrm>
          <a:solidFill>
            <a:srgbClr val="1B4367"/>
          </a:solidFill>
        </p:grpSpPr>
        <p:sp>
          <p:nvSpPr>
            <p:cNvPr id="20487" name="Rectangle 6"/>
            <p:cNvSpPr/>
            <p:nvPr/>
          </p:nvSpPr>
          <p:spPr>
            <a:xfrm>
              <a:off x="4856202" y="1222146"/>
              <a:ext cx="1201103" cy="1202531"/>
            </a:xfrm>
            <a:prstGeom prst="flowChartConnector">
              <a:avLst/>
            </a:prstGeom>
            <a:grpFill/>
            <a:ln w="9525">
              <a:noFill/>
              <a:miter/>
            </a:ln>
          </p:spPr>
          <p:txBody>
            <a:bodyPr anchor="ctr"/>
            <a:lstStyle/>
            <a:p>
              <a:pPr lvl="0" algn="ctr" eaLnBrk="1" hangingPunct="1"/>
              <a:endParaRPr lang="en-US" altLang="zh-CN" sz="1333" dirty="0">
                <a:solidFill>
                  <a:srgbClr val="FFFFFF"/>
                </a:solidFill>
                <a:cs typeface="+mn-ea"/>
                <a:sym typeface="+mn-lt"/>
              </a:endParaRPr>
            </a:p>
          </p:txBody>
        </p:sp>
        <p:sp>
          <p:nvSpPr>
            <p:cNvPr id="25" name="KSO_Shape"/>
            <p:cNvSpPr/>
            <p:nvPr/>
          </p:nvSpPr>
          <p:spPr bwMode="auto">
            <a:xfrm>
              <a:off x="5275038" y="1500840"/>
              <a:ext cx="363431" cy="645143"/>
            </a:xfrm>
            <a:custGeom>
              <a:avLst/>
              <a:gdLst>
                <a:gd name="T0" fmla="*/ 2147483646 w 3056"/>
                <a:gd name="T1" fmla="*/ 2147483646 h 5429"/>
                <a:gd name="T2" fmla="*/ 2147483646 w 3056"/>
                <a:gd name="T3" fmla="*/ 2147483646 h 5429"/>
                <a:gd name="T4" fmla="*/ 2147483646 w 3056"/>
                <a:gd name="T5" fmla="*/ 388832290 h 5429"/>
                <a:gd name="T6" fmla="*/ 2147483646 w 3056"/>
                <a:gd name="T7" fmla="*/ 345615213 h 5429"/>
                <a:gd name="T8" fmla="*/ 2147483646 w 3056"/>
                <a:gd name="T9" fmla="*/ 2147483646 h 5429"/>
                <a:gd name="T10" fmla="*/ 2147483646 w 3056"/>
                <a:gd name="T11" fmla="*/ 2147483646 h 5429"/>
                <a:gd name="T12" fmla="*/ 2147483646 w 3056"/>
                <a:gd name="T13" fmla="*/ 2147483646 h 5429"/>
                <a:gd name="T14" fmla="*/ 2147483646 w 3056"/>
                <a:gd name="T15" fmla="*/ 2147483646 h 5429"/>
                <a:gd name="T16" fmla="*/ 2147483646 w 3056"/>
                <a:gd name="T17" fmla="*/ 2147483646 h 5429"/>
                <a:gd name="T18" fmla="*/ 2147483646 w 3056"/>
                <a:gd name="T19" fmla="*/ 2147483646 h 5429"/>
                <a:gd name="T20" fmla="*/ 475747481 w 3056"/>
                <a:gd name="T21" fmla="*/ 2147483646 h 5429"/>
                <a:gd name="T22" fmla="*/ 432463999 w 3056"/>
                <a:gd name="T23" fmla="*/ 2147483646 h 5429"/>
                <a:gd name="T24" fmla="*/ 2147483646 w 3056"/>
                <a:gd name="T25" fmla="*/ 2147483646 h 5429"/>
                <a:gd name="T26" fmla="*/ 2147483646 w 3056"/>
                <a:gd name="T27" fmla="*/ 2147483646 h 5429"/>
                <a:gd name="T28" fmla="*/ 2147483646 w 3056"/>
                <a:gd name="T29" fmla="*/ 2147483646 h 5429"/>
                <a:gd name="T30" fmla="*/ 2147483646 w 3056"/>
                <a:gd name="T31" fmla="*/ 2147483646 h 5429"/>
                <a:gd name="T32" fmla="*/ 2147483646 w 3056"/>
                <a:gd name="T33" fmla="*/ 2147483646 h 5429"/>
                <a:gd name="T34" fmla="*/ 2147483646 w 3056"/>
                <a:gd name="T35" fmla="*/ 2147483646 h 5429"/>
                <a:gd name="T36" fmla="*/ 2147483646 w 3056"/>
                <a:gd name="T37" fmla="*/ 2147483646 h 5429"/>
                <a:gd name="T38" fmla="*/ 2147483646 w 3056"/>
                <a:gd name="T39" fmla="*/ 2147483646 h 5429"/>
                <a:gd name="T40" fmla="*/ 2147483646 w 3056"/>
                <a:gd name="T41" fmla="*/ 2147483646 h 5429"/>
                <a:gd name="T42" fmla="*/ 2147483646 w 3056"/>
                <a:gd name="T43" fmla="*/ 2147483646 h 5429"/>
                <a:gd name="T44" fmla="*/ 2147483646 w 3056"/>
                <a:gd name="T45" fmla="*/ 2147483646 h 5429"/>
                <a:gd name="T46" fmla="*/ 2147483646 w 3056"/>
                <a:gd name="T47" fmla="*/ 2147483646 h 5429"/>
                <a:gd name="T48" fmla="*/ 2147483646 w 3056"/>
                <a:gd name="T49" fmla="*/ 2147483646 h 5429"/>
                <a:gd name="T50" fmla="*/ 2147483646 w 3056"/>
                <a:gd name="T51" fmla="*/ 2147483646 h 5429"/>
                <a:gd name="T52" fmla="*/ 2147483646 w 3056"/>
                <a:gd name="T53" fmla="*/ 2147483646 h 5429"/>
                <a:gd name="T54" fmla="*/ 2147483646 w 3056"/>
                <a:gd name="T55" fmla="*/ 2147483646 h 5429"/>
                <a:gd name="T56" fmla="*/ 2147483646 w 3056"/>
                <a:gd name="T57" fmla="*/ 2147483646 h 5429"/>
                <a:gd name="T58" fmla="*/ 2147483646 w 3056"/>
                <a:gd name="T59" fmla="*/ 2147483646 h 5429"/>
                <a:gd name="T60" fmla="*/ 2147483646 w 3056"/>
                <a:gd name="T61" fmla="*/ 2147483646 h 5429"/>
                <a:gd name="T62" fmla="*/ 2147483646 w 3056"/>
                <a:gd name="T63" fmla="*/ 2147483646 h 5429"/>
                <a:gd name="T64" fmla="*/ 2147483646 w 3056"/>
                <a:gd name="T65" fmla="*/ 2147483646 h 5429"/>
                <a:gd name="T66" fmla="*/ 2147483646 w 3056"/>
                <a:gd name="T67" fmla="*/ 2147483646 h 5429"/>
                <a:gd name="T68" fmla="*/ 2147483646 w 3056"/>
                <a:gd name="T69" fmla="*/ 2147483646 h 5429"/>
                <a:gd name="T70" fmla="*/ 2147483646 w 3056"/>
                <a:gd name="T71" fmla="*/ 2147483646 h 5429"/>
                <a:gd name="T72" fmla="*/ 2147483646 w 3056"/>
                <a:gd name="T73" fmla="*/ 2147483646 h 5429"/>
                <a:gd name="T74" fmla="*/ 2147483646 w 3056"/>
                <a:gd name="T75" fmla="*/ 2147483646 h 5429"/>
                <a:gd name="T76" fmla="*/ 2147483646 w 3056"/>
                <a:gd name="T77" fmla="*/ 2147483646 h 5429"/>
                <a:gd name="T78" fmla="*/ 2147483646 w 3056"/>
                <a:gd name="T79" fmla="*/ 2147483646 h 5429"/>
                <a:gd name="T80" fmla="*/ 2147483646 w 3056"/>
                <a:gd name="T81" fmla="*/ 2147483646 h 5429"/>
                <a:gd name="T82" fmla="*/ 2147483646 w 3056"/>
                <a:gd name="T83" fmla="*/ 2147483646 h 5429"/>
                <a:gd name="T84" fmla="*/ 2147483646 w 3056"/>
                <a:gd name="T85" fmla="*/ 2147483646 h 5429"/>
                <a:gd name="T86" fmla="*/ 2147483646 w 3056"/>
                <a:gd name="T87" fmla="*/ 2147483646 h 5429"/>
                <a:gd name="T88" fmla="*/ 2147483646 w 3056"/>
                <a:gd name="T89" fmla="*/ 2147483646 h 5429"/>
                <a:gd name="T90" fmla="*/ 2147483646 w 3056"/>
                <a:gd name="T91" fmla="*/ 2147483646 h 5429"/>
                <a:gd name="T92" fmla="*/ 2147483646 w 3056"/>
                <a:gd name="T93" fmla="*/ 2147483646 h 5429"/>
                <a:gd name="T94" fmla="*/ 2147483646 w 3056"/>
                <a:gd name="T95" fmla="*/ 2147483646 h 5429"/>
                <a:gd name="T96" fmla="*/ 2147483646 w 3056"/>
                <a:gd name="T97" fmla="*/ 2147483646 h 5429"/>
                <a:gd name="T98" fmla="*/ 2147483646 w 3056"/>
                <a:gd name="T99" fmla="*/ 2147483646 h 5429"/>
                <a:gd name="T100" fmla="*/ 2147483646 w 3056"/>
                <a:gd name="T101" fmla="*/ 2147483646 h 5429"/>
                <a:gd name="T102" fmla="*/ 2147483646 w 3056"/>
                <a:gd name="T103" fmla="*/ 2147483646 h 5429"/>
                <a:gd name="T104" fmla="*/ 2147483646 w 3056"/>
                <a:gd name="T105" fmla="*/ 2147483646 h 5429"/>
                <a:gd name="T106" fmla="*/ 2147483646 w 3056"/>
                <a:gd name="T107" fmla="*/ 2147483646 h 5429"/>
                <a:gd name="T108" fmla="*/ 2147483646 w 3056"/>
                <a:gd name="T109" fmla="*/ 2147483646 h 5429"/>
                <a:gd name="T110" fmla="*/ 2147483646 w 3056"/>
                <a:gd name="T111" fmla="*/ 2147483646 h 5429"/>
                <a:gd name="T112" fmla="*/ 2147483646 w 3056"/>
                <a:gd name="T113" fmla="*/ 2147483646 h 5429"/>
                <a:gd name="T114" fmla="*/ 2147483646 w 3056"/>
                <a:gd name="T115" fmla="*/ 2147483646 h 5429"/>
                <a:gd name="T116" fmla="*/ 2147483646 w 3056"/>
                <a:gd name="T117" fmla="*/ 2147483646 h 5429"/>
                <a:gd name="T118" fmla="*/ 2147483646 w 3056"/>
                <a:gd name="T119" fmla="*/ 2147483646 h 5429"/>
                <a:gd name="T120" fmla="*/ 2147483646 w 3056"/>
                <a:gd name="T121" fmla="*/ 2147483646 h 54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56" h="5429">
                  <a:moveTo>
                    <a:pt x="2609" y="448"/>
                  </a:moveTo>
                  <a:lnTo>
                    <a:pt x="2609" y="448"/>
                  </a:lnTo>
                  <a:lnTo>
                    <a:pt x="2575" y="415"/>
                  </a:lnTo>
                  <a:lnTo>
                    <a:pt x="2538" y="383"/>
                  </a:lnTo>
                  <a:lnTo>
                    <a:pt x="2503" y="352"/>
                  </a:lnTo>
                  <a:lnTo>
                    <a:pt x="2465" y="322"/>
                  </a:lnTo>
                  <a:lnTo>
                    <a:pt x="2426" y="293"/>
                  </a:lnTo>
                  <a:lnTo>
                    <a:pt x="2388" y="265"/>
                  </a:lnTo>
                  <a:lnTo>
                    <a:pt x="2348" y="239"/>
                  </a:lnTo>
                  <a:lnTo>
                    <a:pt x="2307" y="213"/>
                  </a:lnTo>
                  <a:lnTo>
                    <a:pt x="2266" y="190"/>
                  </a:lnTo>
                  <a:lnTo>
                    <a:pt x="2224" y="168"/>
                  </a:lnTo>
                  <a:lnTo>
                    <a:pt x="2182" y="146"/>
                  </a:lnTo>
                  <a:lnTo>
                    <a:pt x="2138" y="127"/>
                  </a:lnTo>
                  <a:lnTo>
                    <a:pt x="2095" y="108"/>
                  </a:lnTo>
                  <a:lnTo>
                    <a:pt x="2049" y="91"/>
                  </a:lnTo>
                  <a:lnTo>
                    <a:pt x="2005" y="75"/>
                  </a:lnTo>
                  <a:lnTo>
                    <a:pt x="1960" y="61"/>
                  </a:lnTo>
                  <a:lnTo>
                    <a:pt x="1907" y="46"/>
                  </a:lnTo>
                  <a:lnTo>
                    <a:pt x="1853" y="34"/>
                  </a:lnTo>
                  <a:lnTo>
                    <a:pt x="1800" y="24"/>
                  </a:lnTo>
                  <a:lnTo>
                    <a:pt x="1746" y="15"/>
                  </a:lnTo>
                  <a:lnTo>
                    <a:pt x="1692" y="9"/>
                  </a:lnTo>
                  <a:lnTo>
                    <a:pt x="1638" y="3"/>
                  </a:lnTo>
                  <a:lnTo>
                    <a:pt x="1582" y="1"/>
                  </a:lnTo>
                  <a:lnTo>
                    <a:pt x="1527" y="0"/>
                  </a:lnTo>
                  <a:lnTo>
                    <a:pt x="1490" y="0"/>
                  </a:lnTo>
                  <a:lnTo>
                    <a:pt x="1451" y="2"/>
                  </a:lnTo>
                  <a:lnTo>
                    <a:pt x="1413" y="4"/>
                  </a:lnTo>
                  <a:lnTo>
                    <a:pt x="1376" y="8"/>
                  </a:lnTo>
                  <a:lnTo>
                    <a:pt x="1338" y="11"/>
                  </a:lnTo>
                  <a:lnTo>
                    <a:pt x="1302" y="17"/>
                  </a:lnTo>
                  <a:lnTo>
                    <a:pt x="1264" y="22"/>
                  </a:lnTo>
                  <a:lnTo>
                    <a:pt x="1227" y="29"/>
                  </a:lnTo>
                  <a:lnTo>
                    <a:pt x="1191" y="36"/>
                  </a:lnTo>
                  <a:lnTo>
                    <a:pt x="1154" y="45"/>
                  </a:lnTo>
                  <a:lnTo>
                    <a:pt x="1118" y="55"/>
                  </a:lnTo>
                  <a:lnTo>
                    <a:pt x="1083" y="65"/>
                  </a:lnTo>
                  <a:lnTo>
                    <a:pt x="1047" y="76"/>
                  </a:lnTo>
                  <a:lnTo>
                    <a:pt x="1012" y="88"/>
                  </a:lnTo>
                  <a:lnTo>
                    <a:pt x="977" y="102"/>
                  </a:lnTo>
                  <a:lnTo>
                    <a:pt x="942" y="115"/>
                  </a:lnTo>
                  <a:lnTo>
                    <a:pt x="909" y="130"/>
                  </a:lnTo>
                  <a:lnTo>
                    <a:pt x="875" y="146"/>
                  </a:lnTo>
                  <a:lnTo>
                    <a:pt x="841" y="161"/>
                  </a:lnTo>
                  <a:lnTo>
                    <a:pt x="808" y="179"/>
                  </a:lnTo>
                  <a:lnTo>
                    <a:pt x="775" y="197"/>
                  </a:lnTo>
                  <a:lnTo>
                    <a:pt x="743" y="216"/>
                  </a:lnTo>
                  <a:lnTo>
                    <a:pt x="712" y="235"/>
                  </a:lnTo>
                  <a:lnTo>
                    <a:pt x="680" y="255"/>
                  </a:lnTo>
                  <a:lnTo>
                    <a:pt x="649" y="277"/>
                  </a:lnTo>
                  <a:lnTo>
                    <a:pt x="619" y="300"/>
                  </a:lnTo>
                  <a:lnTo>
                    <a:pt x="589" y="322"/>
                  </a:lnTo>
                  <a:lnTo>
                    <a:pt x="559" y="345"/>
                  </a:lnTo>
                  <a:lnTo>
                    <a:pt x="531" y="370"/>
                  </a:lnTo>
                  <a:lnTo>
                    <a:pt x="502" y="395"/>
                  </a:lnTo>
                  <a:lnTo>
                    <a:pt x="474" y="421"/>
                  </a:lnTo>
                  <a:lnTo>
                    <a:pt x="447" y="448"/>
                  </a:lnTo>
                  <a:lnTo>
                    <a:pt x="420" y="475"/>
                  </a:lnTo>
                  <a:lnTo>
                    <a:pt x="395" y="503"/>
                  </a:lnTo>
                  <a:lnTo>
                    <a:pt x="369" y="531"/>
                  </a:lnTo>
                  <a:lnTo>
                    <a:pt x="345" y="561"/>
                  </a:lnTo>
                  <a:lnTo>
                    <a:pt x="322" y="589"/>
                  </a:lnTo>
                  <a:lnTo>
                    <a:pt x="298" y="619"/>
                  </a:lnTo>
                  <a:lnTo>
                    <a:pt x="276" y="650"/>
                  </a:lnTo>
                  <a:lnTo>
                    <a:pt x="255" y="681"/>
                  </a:lnTo>
                  <a:lnTo>
                    <a:pt x="235" y="712"/>
                  </a:lnTo>
                  <a:lnTo>
                    <a:pt x="215" y="744"/>
                  </a:lnTo>
                  <a:lnTo>
                    <a:pt x="197" y="776"/>
                  </a:lnTo>
                  <a:lnTo>
                    <a:pt x="179" y="808"/>
                  </a:lnTo>
                  <a:lnTo>
                    <a:pt x="161" y="841"/>
                  </a:lnTo>
                  <a:lnTo>
                    <a:pt x="145" y="875"/>
                  </a:lnTo>
                  <a:lnTo>
                    <a:pt x="129" y="909"/>
                  </a:lnTo>
                  <a:lnTo>
                    <a:pt x="115" y="943"/>
                  </a:lnTo>
                  <a:lnTo>
                    <a:pt x="101" y="977"/>
                  </a:lnTo>
                  <a:lnTo>
                    <a:pt x="88" y="1012"/>
                  </a:lnTo>
                  <a:lnTo>
                    <a:pt x="76" y="1047"/>
                  </a:lnTo>
                  <a:lnTo>
                    <a:pt x="65" y="1082"/>
                  </a:lnTo>
                  <a:lnTo>
                    <a:pt x="55" y="1118"/>
                  </a:lnTo>
                  <a:lnTo>
                    <a:pt x="45" y="1154"/>
                  </a:lnTo>
                  <a:lnTo>
                    <a:pt x="36" y="1191"/>
                  </a:lnTo>
                  <a:lnTo>
                    <a:pt x="28" y="1227"/>
                  </a:lnTo>
                  <a:lnTo>
                    <a:pt x="22" y="1264"/>
                  </a:lnTo>
                  <a:lnTo>
                    <a:pt x="16" y="1301"/>
                  </a:lnTo>
                  <a:lnTo>
                    <a:pt x="11" y="1338"/>
                  </a:lnTo>
                  <a:lnTo>
                    <a:pt x="7" y="1376"/>
                  </a:lnTo>
                  <a:lnTo>
                    <a:pt x="4" y="1413"/>
                  </a:lnTo>
                  <a:lnTo>
                    <a:pt x="2" y="1452"/>
                  </a:lnTo>
                  <a:lnTo>
                    <a:pt x="0" y="1489"/>
                  </a:lnTo>
                  <a:lnTo>
                    <a:pt x="0" y="1527"/>
                  </a:lnTo>
                  <a:lnTo>
                    <a:pt x="6" y="1667"/>
                  </a:lnTo>
                  <a:lnTo>
                    <a:pt x="10" y="1707"/>
                  </a:lnTo>
                  <a:lnTo>
                    <a:pt x="15" y="1746"/>
                  </a:lnTo>
                  <a:lnTo>
                    <a:pt x="22" y="1785"/>
                  </a:lnTo>
                  <a:lnTo>
                    <a:pt x="28" y="1823"/>
                  </a:lnTo>
                  <a:lnTo>
                    <a:pt x="36" y="1862"/>
                  </a:lnTo>
                  <a:lnTo>
                    <a:pt x="45" y="1900"/>
                  </a:lnTo>
                  <a:lnTo>
                    <a:pt x="55" y="1937"/>
                  </a:lnTo>
                  <a:lnTo>
                    <a:pt x="66" y="1975"/>
                  </a:lnTo>
                  <a:lnTo>
                    <a:pt x="78" y="2012"/>
                  </a:lnTo>
                  <a:lnTo>
                    <a:pt x="92" y="2049"/>
                  </a:lnTo>
                  <a:lnTo>
                    <a:pt x="105" y="2085"/>
                  </a:lnTo>
                  <a:lnTo>
                    <a:pt x="119" y="2122"/>
                  </a:lnTo>
                  <a:lnTo>
                    <a:pt x="136" y="2157"/>
                  </a:lnTo>
                  <a:lnTo>
                    <a:pt x="152" y="2193"/>
                  </a:lnTo>
                  <a:lnTo>
                    <a:pt x="170" y="2228"/>
                  </a:lnTo>
                  <a:lnTo>
                    <a:pt x="189" y="2262"/>
                  </a:lnTo>
                  <a:lnTo>
                    <a:pt x="195" y="2277"/>
                  </a:lnTo>
                  <a:lnTo>
                    <a:pt x="213" y="2312"/>
                  </a:lnTo>
                  <a:lnTo>
                    <a:pt x="242" y="2366"/>
                  </a:lnTo>
                  <a:lnTo>
                    <a:pt x="278" y="2439"/>
                  </a:lnTo>
                  <a:lnTo>
                    <a:pt x="323" y="2528"/>
                  </a:lnTo>
                  <a:lnTo>
                    <a:pt x="371" y="2631"/>
                  </a:lnTo>
                  <a:lnTo>
                    <a:pt x="422" y="2743"/>
                  </a:lnTo>
                  <a:lnTo>
                    <a:pt x="450" y="2804"/>
                  </a:lnTo>
                  <a:lnTo>
                    <a:pt x="476" y="2867"/>
                  </a:lnTo>
                  <a:lnTo>
                    <a:pt x="503" y="2931"/>
                  </a:lnTo>
                  <a:lnTo>
                    <a:pt x="530" y="2998"/>
                  </a:lnTo>
                  <a:lnTo>
                    <a:pt x="556" y="3065"/>
                  </a:lnTo>
                  <a:lnTo>
                    <a:pt x="582" y="3134"/>
                  </a:lnTo>
                  <a:lnTo>
                    <a:pt x="607" y="3202"/>
                  </a:lnTo>
                  <a:lnTo>
                    <a:pt x="630" y="3273"/>
                  </a:lnTo>
                  <a:lnTo>
                    <a:pt x="653" y="3343"/>
                  </a:lnTo>
                  <a:lnTo>
                    <a:pt x="674" y="3413"/>
                  </a:lnTo>
                  <a:lnTo>
                    <a:pt x="693" y="3483"/>
                  </a:lnTo>
                  <a:lnTo>
                    <a:pt x="711" y="3553"/>
                  </a:lnTo>
                  <a:lnTo>
                    <a:pt x="726" y="3621"/>
                  </a:lnTo>
                  <a:lnTo>
                    <a:pt x="739" y="3690"/>
                  </a:lnTo>
                  <a:lnTo>
                    <a:pt x="750" y="3756"/>
                  </a:lnTo>
                  <a:lnTo>
                    <a:pt x="754" y="3788"/>
                  </a:lnTo>
                  <a:lnTo>
                    <a:pt x="757" y="3822"/>
                  </a:lnTo>
                  <a:lnTo>
                    <a:pt x="760" y="3854"/>
                  </a:lnTo>
                  <a:lnTo>
                    <a:pt x="762" y="3885"/>
                  </a:lnTo>
                  <a:lnTo>
                    <a:pt x="763" y="3915"/>
                  </a:lnTo>
                  <a:lnTo>
                    <a:pt x="764" y="3946"/>
                  </a:lnTo>
                  <a:lnTo>
                    <a:pt x="783" y="4137"/>
                  </a:lnTo>
                  <a:lnTo>
                    <a:pt x="789" y="4160"/>
                  </a:lnTo>
                  <a:lnTo>
                    <a:pt x="796" y="4181"/>
                  </a:lnTo>
                  <a:lnTo>
                    <a:pt x="804" y="4202"/>
                  </a:lnTo>
                  <a:lnTo>
                    <a:pt x="813" y="4220"/>
                  </a:lnTo>
                  <a:lnTo>
                    <a:pt x="823" y="4237"/>
                  </a:lnTo>
                  <a:lnTo>
                    <a:pt x="833" y="4253"/>
                  </a:lnTo>
                  <a:lnTo>
                    <a:pt x="844" y="4267"/>
                  </a:lnTo>
                  <a:lnTo>
                    <a:pt x="855" y="4280"/>
                  </a:lnTo>
                  <a:lnTo>
                    <a:pt x="867" y="4291"/>
                  </a:lnTo>
                  <a:lnTo>
                    <a:pt x="880" y="4301"/>
                  </a:lnTo>
                  <a:lnTo>
                    <a:pt x="895" y="4309"/>
                  </a:lnTo>
                  <a:lnTo>
                    <a:pt x="909" y="4316"/>
                  </a:lnTo>
                  <a:lnTo>
                    <a:pt x="924" y="4321"/>
                  </a:lnTo>
                  <a:lnTo>
                    <a:pt x="941" y="4325"/>
                  </a:lnTo>
                  <a:lnTo>
                    <a:pt x="959" y="4328"/>
                  </a:lnTo>
                  <a:lnTo>
                    <a:pt x="976" y="4328"/>
                  </a:lnTo>
                  <a:lnTo>
                    <a:pt x="2079" y="4328"/>
                  </a:lnTo>
                  <a:lnTo>
                    <a:pt x="2097" y="4328"/>
                  </a:lnTo>
                  <a:lnTo>
                    <a:pt x="2114" y="4325"/>
                  </a:lnTo>
                  <a:lnTo>
                    <a:pt x="2130" y="4321"/>
                  </a:lnTo>
                  <a:lnTo>
                    <a:pt x="2145" y="4316"/>
                  </a:lnTo>
                  <a:lnTo>
                    <a:pt x="2161" y="4309"/>
                  </a:lnTo>
                  <a:lnTo>
                    <a:pt x="2174" y="4301"/>
                  </a:lnTo>
                  <a:lnTo>
                    <a:pt x="2187" y="4291"/>
                  </a:lnTo>
                  <a:lnTo>
                    <a:pt x="2201" y="4280"/>
                  </a:lnTo>
                  <a:lnTo>
                    <a:pt x="2212" y="4267"/>
                  </a:lnTo>
                  <a:lnTo>
                    <a:pt x="2223" y="4253"/>
                  </a:lnTo>
                  <a:lnTo>
                    <a:pt x="2233" y="4237"/>
                  </a:lnTo>
                  <a:lnTo>
                    <a:pt x="2243" y="4220"/>
                  </a:lnTo>
                  <a:lnTo>
                    <a:pt x="2251" y="4202"/>
                  </a:lnTo>
                  <a:lnTo>
                    <a:pt x="2259" y="4181"/>
                  </a:lnTo>
                  <a:lnTo>
                    <a:pt x="2266" y="4160"/>
                  </a:lnTo>
                  <a:lnTo>
                    <a:pt x="2272" y="4137"/>
                  </a:lnTo>
                  <a:lnTo>
                    <a:pt x="2291" y="3946"/>
                  </a:lnTo>
                  <a:lnTo>
                    <a:pt x="2293" y="3915"/>
                  </a:lnTo>
                  <a:lnTo>
                    <a:pt x="2294" y="3885"/>
                  </a:lnTo>
                  <a:lnTo>
                    <a:pt x="2295" y="3854"/>
                  </a:lnTo>
                  <a:lnTo>
                    <a:pt x="2298" y="3822"/>
                  </a:lnTo>
                  <a:lnTo>
                    <a:pt x="2301" y="3788"/>
                  </a:lnTo>
                  <a:lnTo>
                    <a:pt x="2306" y="3756"/>
                  </a:lnTo>
                  <a:lnTo>
                    <a:pt x="2316" y="3690"/>
                  </a:lnTo>
                  <a:lnTo>
                    <a:pt x="2329" y="3621"/>
                  </a:lnTo>
                  <a:lnTo>
                    <a:pt x="2345" y="3553"/>
                  </a:lnTo>
                  <a:lnTo>
                    <a:pt x="2362" y="3483"/>
                  </a:lnTo>
                  <a:lnTo>
                    <a:pt x="2381" y="3413"/>
                  </a:lnTo>
                  <a:lnTo>
                    <a:pt x="2402" y="3343"/>
                  </a:lnTo>
                  <a:lnTo>
                    <a:pt x="2425" y="3273"/>
                  </a:lnTo>
                  <a:lnTo>
                    <a:pt x="2449" y="3202"/>
                  </a:lnTo>
                  <a:lnTo>
                    <a:pt x="2474" y="3134"/>
                  </a:lnTo>
                  <a:lnTo>
                    <a:pt x="2499" y="3065"/>
                  </a:lnTo>
                  <a:lnTo>
                    <a:pt x="2526" y="2998"/>
                  </a:lnTo>
                  <a:lnTo>
                    <a:pt x="2552" y="2931"/>
                  </a:lnTo>
                  <a:lnTo>
                    <a:pt x="2579" y="2867"/>
                  </a:lnTo>
                  <a:lnTo>
                    <a:pt x="2607" y="2804"/>
                  </a:lnTo>
                  <a:lnTo>
                    <a:pt x="2633" y="2743"/>
                  </a:lnTo>
                  <a:lnTo>
                    <a:pt x="2685" y="2631"/>
                  </a:lnTo>
                  <a:lnTo>
                    <a:pt x="2735" y="2528"/>
                  </a:lnTo>
                  <a:lnTo>
                    <a:pt x="2778" y="2439"/>
                  </a:lnTo>
                  <a:lnTo>
                    <a:pt x="2816" y="2366"/>
                  </a:lnTo>
                  <a:lnTo>
                    <a:pt x="2846" y="2312"/>
                  </a:lnTo>
                  <a:lnTo>
                    <a:pt x="2872" y="2262"/>
                  </a:lnTo>
                  <a:lnTo>
                    <a:pt x="2890" y="2228"/>
                  </a:lnTo>
                  <a:lnTo>
                    <a:pt x="2906" y="2193"/>
                  </a:lnTo>
                  <a:lnTo>
                    <a:pt x="2923" y="2157"/>
                  </a:lnTo>
                  <a:lnTo>
                    <a:pt x="2937" y="2122"/>
                  </a:lnTo>
                  <a:lnTo>
                    <a:pt x="2952" y="2085"/>
                  </a:lnTo>
                  <a:lnTo>
                    <a:pt x="2965" y="2049"/>
                  </a:lnTo>
                  <a:lnTo>
                    <a:pt x="2978" y="2012"/>
                  </a:lnTo>
                  <a:lnTo>
                    <a:pt x="2989" y="1975"/>
                  </a:lnTo>
                  <a:lnTo>
                    <a:pt x="3000" y="1937"/>
                  </a:lnTo>
                  <a:lnTo>
                    <a:pt x="3010" y="1900"/>
                  </a:lnTo>
                  <a:lnTo>
                    <a:pt x="3019" y="1862"/>
                  </a:lnTo>
                  <a:lnTo>
                    <a:pt x="3027" y="1823"/>
                  </a:lnTo>
                  <a:lnTo>
                    <a:pt x="3034" y="1785"/>
                  </a:lnTo>
                  <a:lnTo>
                    <a:pt x="3040" y="1746"/>
                  </a:lnTo>
                  <a:lnTo>
                    <a:pt x="3045" y="1707"/>
                  </a:lnTo>
                  <a:lnTo>
                    <a:pt x="3049" y="1667"/>
                  </a:lnTo>
                  <a:lnTo>
                    <a:pt x="3056" y="1527"/>
                  </a:lnTo>
                  <a:lnTo>
                    <a:pt x="3055" y="1489"/>
                  </a:lnTo>
                  <a:lnTo>
                    <a:pt x="3054" y="1452"/>
                  </a:lnTo>
                  <a:lnTo>
                    <a:pt x="3051" y="1413"/>
                  </a:lnTo>
                  <a:lnTo>
                    <a:pt x="3048" y="1376"/>
                  </a:lnTo>
                  <a:lnTo>
                    <a:pt x="3044" y="1338"/>
                  </a:lnTo>
                  <a:lnTo>
                    <a:pt x="3039" y="1301"/>
                  </a:lnTo>
                  <a:lnTo>
                    <a:pt x="3034" y="1264"/>
                  </a:lnTo>
                  <a:lnTo>
                    <a:pt x="3026" y="1227"/>
                  </a:lnTo>
                  <a:lnTo>
                    <a:pt x="3018" y="1191"/>
                  </a:lnTo>
                  <a:lnTo>
                    <a:pt x="3010" y="1154"/>
                  </a:lnTo>
                  <a:lnTo>
                    <a:pt x="3000" y="1118"/>
                  </a:lnTo>
                  <a:lnTo>
                    <a:pt x="2990" y="1082"/>
                  </a:lnTo>
                  <a:lnTo>
                    <a:pt x="2979" y="1047"/>
                  </a:lnTo>
                  <a:lnTo>
                    <a:pt x="2967" y="1012"/>
                  </a:lnTo>
                  <a:lnTo>
                    <a:pt x="2954" y="977"/>
                  </a:lnTo>
                  <a:lnTo>
                    <a:pt x="2941" y="943"/>
                  </a:lnTo>
                  <a:lnTo>
                    <a:pt x="2925" y="909"/>
                  </a:lnTo>
                  <a:lnTo>
                    <a:pt x="2910" y="875"/>
                  </a:lnTo>
                  <a:lnTo>
                    <a:pt x="2894" y="841"/>
                  </a:lnTo>
                  <a:lnTo>
                    <a:pt x="2877" y="808"/>
                  </a:lnTo>
                  <a:lnTo>
                    <a:pt x="2859" y="776"/>
                  </a:lnTo>
                  <a:lnTo>
                    <a:pt x="2840" y="744"/>
                  </a:lnTo>
                  <a:lnTo>
                    <a:pt x="2820" y="712"/>
                  </a:lnTo>
                  <a:lnTo>
                    <a:pt x="2800" y="681"/>
                  </a:lnTo>
                  <a:lnTo>
                    <a:pt x="2779" y="650"/>
                  </a:lnTo>
                  <a:lnTo>
                    <a:pt x="2757" y="619"/>
                  </a:lnTo>
                  <a:lnTo>
                    <a:pt x="2734" y="589"/>
                  </a:lnTo>
                  <a:lnTo>
                    <a:pt x="2711" y="561"/>
                  </a:lnTo>
                  <a:lnTo>
                    <a:pt x="2686" y="531"/>
                  </a:lnTo>
                  <a:lnTo>
                    <a:pt x="2661" y="503"/>
                  </a:lnTo>
                  <a:lnTo>
                    <a:pt x="2635" y="475"/>
                  </a:lnTo>
                  <a:lnTo>
                    <a:pt x="2609" y="448"/>
                  </a:lnTo>
                  <a:close/>
                  <a:moveTo>
                    <a:pt x="2661" y="1641"/>
                  </a:moveTo>
                  <a:lnTo>
                    <a:pt x="2661" y="1641"/>
                  </a:lnTo>
                  <a:lnTo>
                    <a:pt x="2658" y="1669"/>
                  </a:lnTo>
                  <a:lnTo>
                    <a:pt x="2654" y="1697"/>
                  </a:lnTo>
                  <a:lnTo>
                    <a:pt x="2650" y="1725"/>
                  </a:lnTo>
                  <a:lnTo>
                    <a:pt x="2644" y="1753"/>
                  </a:lnTo>
                  <a:lnTo>
                    <a:pt x="2639" y="1781"/>
                  </a:lnTo>
                  <a:lnTo>
                    <a:pt x="2632" y="1809"/>
                  </a:lnTo>
                  <a:lnTo>
                    <a:pt x="2624" y="1837"/>
                  </a:lnTo>
                  <a:lnTo>
                    <a:pt x="2617" y="1863"/>
                  </a:lnTo>
                  <a:lnTo>
                    <a:pt x="2608" y="1891"/>
                  </a:lnTo>
                  <a:lnTo>
                    <a:pt x="2599" y="1918"/>
                  </a:lnTo>
                  <a:lnTo>
                    <a:pt x="2589" y="1945"/>
                  </a:lnTo>
                  <a:lnTo>
                    <a:pt x="2579" y="1972"/>
                  </a:lnTo>
                  <a:lnTo>
                    <a:pt x="2567" y="1998"/>
                  </a:lnTo>
                  <a:lnTo>
                    <a:pt x="2556" y="2025"/>
                  </a:lnTo>
                  <a:lnTo>
                    <a:pt x="2543" y="2051"/>
                  </a:lnTo>
                  <a:lnTo>
                    <a:pt x="2529" y="2078"/>
                  </a:lnTo>
                  <a:lnTo>
                    <a:pt x="2485" y="2158"/>
                  </a:lnTo>
                  <a:lnTo>
                    <a:pt x="2450" y="2227"/>
                  </a:lnTo>
                  <a:lnTo>
                    <a:pt x="2408" y="2311"/>
                  </a:lnTo>
                  <a:lnTo>
                    <a:pt x="2359" y="2409"/>
                  </a:lnTo>
                  <a:lnTo>
                    <a:pt x="2307" y="2519"/>
                  </a:lnTo>
                  <a:lnTo>
                    <a:pt x="2253" y="2641"/>
                  </a:lnTo>
                  <a:lnTo>
                    <a:pt x="2225" y="2705"/>
                  </a:lnTo>
                  <a:lnTo>
                    <a:pt x="2197" y="2771"/>
                  </a:lnTo>
                  <a:lnTo>
                    <a:pt x="2170" y="2838"/>
                  </a:lnTo>
                  <a:lnTo>
                    <a:pt x="2142" y="2908"/>
                  </a:lnTo>
                  <a:lnTo>
                    <a:pt x="2116" y="2979"/>
                  </a:lnTo>
                  <a:lnTo>
                    <a:pt x="2090" y="3051"/>
                  </a:lnTo>
                  <a:lnTo>
                    <a:pt x="2065" y="3124"/>
                  </a:lnTo>
                  <a:lnTo>
                    <a:pt x="2040" y="3198"/>
                  </a:lnTo>
                  <a:lnTo>
                    <a:pt x="2018" y="3272"/>
                  </a:lnTo>
                  <a:lnTo>
                    <a:pt x="1996" y="3346"/>
                  </a:lnTo>
                  <a:lnTo>
                    <a:pt x="1977" y="3420"/>
                  </a:lnTo>
                  <a:lnTo>
                    <a:pt x="1960" y="3494"/>
                  </a:lnTo>
                  <a:lnTo>
                    <a:pt x="1944" y="3568"/>
                  </a:lnTo>
                  <a:lnTo>
                    <a:pt x="1930" y="3641"/>
                  </a:lnTo>
                  <a:lnTo>
                    <a:pt x="1919" y="3714"/>
                  </a:lnTo>
                  <a:lnTo>
                    <a:pt x="1911" y="3785"/>
                  </a:lnTo>
                  <a:lnTo>
                    <a:pt x="1908" y="3820"/>
                  </a:lnTo>
                  <a:lnTo>
                    <a:pt x="1905" y="3856"/>
                  </a:lnTo>
                  <a:lnTo>
                    <a:pt x="1903" y="3890"/>
                  </a:lnTo>
                  <a:lnTo>
                    <a:pt x="1902" y="3924"/>
                  </a:lnTo>
                  <a:lnTo>
                    <a:pt x="1901" y="3939"/>
                  </a:lnTo>
                  <a:lnTo>
                    <a:pt x="1722" y="3939"/>
                  </a:lnTo>
                  <a:lnTo>
                    <a:pt x="1722" y="3230"/>
                  </a:lnTo>
                  <a:lnTo>
                    <a:pt x="1333" y="3230"/>
                  </a:lnTo>
                  <a:lnTo>
                    <a:pt x="1333" y="3939"/>
                  </a:lnTo>
                  <a:lnTo>
                    <a:pt x="1154" y="3939"/>
                  </a:lnTo>
                  <a:lnTo>
                    <a:pt x="1152" y="3924"/>
                  </a:lnTo>
                  <a:lnTo>
                    <a:pt x="1151" y="3873"/>
                  </a:lnTo>
                  <a:lnTo>
                    <a:pt x="1148" y="3820"/>
                  </a:lnTo>
                  <a:lnTo>
                    <a:pt x="1142" y="3767"/>
                  </a:lnTo>
                  <a:lnTo>
                    <a:pt x="1136" y="3714"/>
                  </a:lnTo>
                  <a:lnTo>
                    <a:pt x="1128" y="3659"/>
                  </a:lnTo>
                  <a:lnTo>
                    <a:pt x="1118" y="3604"/>
                  </a:lnTo>
                  <a:lnTo>
                    <a:pt x="1108" y="3547"/>
                  </a:lnTo>
                  <a:lnTo>
                    <a:pt x="1096" y="3491"/>
                  </a:lnTo>
                  <a:lnTo>
                    <a:pt x="1081" y="3434"/>
                  </a:lnTo>
                  <a:lnTo>
                    <a:pt x="1067" y="3377"/>
                  </a:lnTo>
                  <a:lnTo>
                    <a:pt x="1052" y="3319"/>
                  </a:lnTo>
                  <a:lnTo>
                    <a:pt x="1035" y="3261"/>
                  </a:lnTo>
                  <a:lnTo>
                    <a:pt x="1016" y="3203"/>
                  </a:lnTo>
                  <a:lnTo>
                    <a:pt x="997" y="3145"/>
                  </a:lnTo>
                  <a:lnTo>
                    <a:pt x="977" y="3086"/>
                  </a:lnTo>
                  <a:lnTo>
                    <a:pt x="958" y="3029"/>
                  </a:lnTo>
                  <a:lnTo>
                    <a:pt x="937" y="2970"/>
                  </a:lnTo>
                  <a:lnTo>
                    <a:pt x="914" y="2911"/>
                  </a:lnTo>
                  <a:lnTo>
                    <a:pt x="868" y="2796"/>
                  </a:lnTo>
                  <a:lnTo>
                    <a:pt x="820" y="2681"/>
                  </a:lnTo>
                  <a:lnTo>
                    <a:pt x="771" y="2570"/>
                  </a:lnTo>
                  <a:lnTo>
                    <a:pt x="721" y="2459"/>
                  </a:lnTo>
                  <a:lnTo>
                    <a:pt x="669" y="2353"/>
                  </a:lnTo>
                  <a:lnTo>
                    <a:pt x="618" y="2249"/>
                  </a:lnTo>
                  <a:lnTo>
                    <a:pt x="568" y="2150"/>
                  </a:lnTo>
                  <a:lnTo>
                    <a:pt x="567" y="2144"/>
                  </a:lnTo>
                  <a:lnTo>
                    <a:pt x="530" y="2075"/>
                  </a:lnTo>
                  <a:lnTo>
                    <a:pt x="515" y="2050"/>
                  </a:lnTo>
                  <a:lnTo>
                    <a:pt x="503" y="2024"/>
                  </a:lnTo>
                  <a:lnTo>
                    <a:pt x="491" y="1998"/>
                  </a:lnTo>
                  <a:lnTo>
                    <a:pt x="479" y="1972"/>
                  </a:lnTo>
                  <a:lnTo>
                    <a:pt x="468" y="1945"/>
                  </a:lnTo>
                  <a:lnTo>
                    <a:pt x="458" y="1918"/>
                  </a:lnTo>
                  <a:lnTo>
                    <a:pt x="449" y="1892"/>
                  </a:lnTo>
                  <a:lnTo>
                    <a:pt x="440" y="1864"/>
                  </a:lnTo>
                  <a:lnTo>
                    <a:pt x="431" y="1838"/>
                  </a:lnTo>
                  <a:lnTo>
                    <a:pt x="424" y="1810"/>
                  </a:lnTo>
                  <a:lnTo>
                    <a:pt x="418" y="1782"/>
                  </a:lnTo>
                  <a:lnTo>
                    <a:pt x="411" y="1754"/>
                  </a:lnTo>
                  <a:lnTo>
                    <a:pt x="406" y="1726"/>
                  </a:lnTo>
                  <a:lnTo>
                    <a:pt x="401" y="1697"/>
                  </a:lnTo>
                  <a:lnTo>
                    <a:pt x="398" y="1670"/>
                  </a:lnTo>
                  <a:lnTo>
                    <a:pt x="395" y="1641"/>
                  </a:lnTo>
                  <a:lnTo>
                    <a:pt x="389" y="1519"/>
                  </a:lnTo>
                  <a:lnTo>
                    <a:pt x="389" y="1492"/>
                  </a:lnTo>
                  <a:lnTo>
                    <a:pt x="390" y="1463"/>
                  </a:lnTo>
                  <a:lnTo>
                    <a:pt x="392" y="1435"/>
                  </a:lnTo>
                  <a:lnTo>
                    <a:pt x="395" y="1408"/>
                  </a:lnTo>
                  <a:lnTo>
                    <a:pt x="398" y="1380"/>
                  </a:lnTo>
                  <a:lnTo>
                    <a:pt x="402" y="1352"/>
                  </a:lnTo>
                  <a:lnTo>
                    <a:pt x="407" y="1325"/>
                  </a:lnTo>
                  <a:lnTo>
                    <a:pt x="412" y="1298"/>
                  </a:lnTo>
                  <a:lnTo>
                    <a:pt x="418" y="1270"/>
                  </a:lnTo>
                  <a:lnTo>
                    <a:pt x="424" y="1244"/>
                  </a:lnTo>
                  <a:lnTo>
                    <a:pt x="431" y="1217"/>
                  </a:lnTo>
                  <a:lnTo>
                    <a:pt x="439" y="1191"/>
                  </a:lnTo>
                  <a:lnTo>
                    <a:pt x="448" y="1165"/>
                  </a:lnTo>
                  <a:lnTo>
                    <a:pt x="457" y="1139"/>
                  </a:lnTo>
                  <a:lnTo>
                    <a:pt x="466" y="1113"/>
                  </a:lnTo>
                  <a:lnTo>
                    <a:pt x="476" y="1088"/>
                  </a:lnTo>
                  <a:lnTo>
                    <a:pt x="487" y="1063"/>
                  </a:lnTo>
                  <a:lnTo>
                    <a:pt x="499" y="1038"/>
                  </a:lnTo>
                  <a:lnTo>
                    <a:pt x="511" y="1013"/>
                  </a:lnTo>
                  <a:lnTo>
                    <a:pt x="524" y="989"/>
                  </a:lnTo>
                  <a:lnTo>
                    <a:pt x="537" y="965"/>
                  </a:lnTo>
                  <a:lnTo>
                    <a:pt x="551" y="941"/>
                  </a:lnTo>
                  <a:lnTo>
                    <a:pt x="565" y="918"/>
                  </a:lnTo>
                  <a:lnTo>
                    <a:pt x="580" y="895"/>
                  </a:lnTo>
                  <a:lnTo>
                    <a:pt x="596" y="871"/>
                  </a:lnTo>
                  <a:lnTo>
                    <a:pt x="612" y="849"/>
                  </a:lnTo>
                  <a:lnTo>
                    <a:pt x="629" y="827"/>
                  </a:lnTo>
                  <a:lnTo>
                    <a:pt x="647" y="806"/>
                  </a:lnTo>
                  <a:lnTo>
                    <a:pt x="664" y="784"/>
                  </a:lnTo>
                  <a:lnTo>
                    <a:pt x="683" y="763"/>
                  </a:lnTo>
                  <a:lnTo>
                    <a:pt x="702" y="743"/>
                  </a:lnTo>
                  <a:lnTo>
                    <a:pt x="722" y="723"/>
                  </a:lnTo>
                  <a:lnTo>
                    <a:pt x="743" y="703"/>
                  </a:lnTo>
                  <a:lnTo>
                    <a:pt x="764" y="683"/>
                  </a:lnTo>
                  <a:lnTo>
                    <a:pt x="785" y="665"/>
                  </a:lnTo>
                  <a:lnTo>
                    <a:pt x="806" y="647"/>
                  </a:lnTo>
                  <a:lnTo>
                    <a:pt x="828" y="629"/>
                  </a:lnTo>
                  <a:lnTo>
                    <a:pt x="850" y="611"/>
                  </a:lnTo>
                  <a:lnTo>
                    <a:pt x="874" y="596"/>
                  </a:lnTo>
                  <a:lnTo>
                    <a:pt x="896" y="579"/>
                  </a:lnTo>
                  <a:lnTo>
                    <a:pt x="920" y="565"/>
                  </a:lnTo>
                  <a:lnTo>
                    <a:pt x="943" y="550"/>
                  </a:lnTo>
                  <a:lnTo>
                    <a:pt x="968" y="536"/>
                  </a:lnTo>
                  <a:lnTo>
                    <a:pt x="992" y="523"/>
                  </a:lnTo>
                  <a:lnTo>
                    <a:pt x="1016" y="510"/>
                  </a:lnTo>
                  <a:lnTo>
                    <a:pt x="1041" y="498"/>
                  </a:lnTo>
                  <a:lnTo>
                    <a:pt x="1066" y="486"/>
                  </a:lnTo>
                  <a:lnTo>
                    <a:pt x="1091" y="475"/>
                  </a:lnTo>
                  <a:lnTo>
                    <a:pt x="1117" y="464"/>
                  </a:lnTo>
                  <a:lnTo>
                    <a:pt x="1143" y="456"/>
                  </a:lnTo>
                  <a:lnTo>
                    <a:pt x="1170" y="446"/>
                  </a:lnTo>
                  <a:lnTo>
                    <a:pt x="1195" y="438"/>
                  </a:lnTo>
                  <a:lnTo>
                    <a:pt x="1223" y="430"/>
                  </a:lnTo>
                  <a:lnTo>
                    <a:pt x="1250" y="423"/>
                  </a:lnTo>
                  <a:lnTo>
                    <a:pt x="1276" y="417"/>
                  </a:lnTo>
                  <a:lnTo>
                    <a:pt x="1304" y="411"/>
                  </a:lnTo>
                  <a:lnTo>
                    <a:pt x="1331" y="406"/>
                  </a:lnTo>
                  <a:lnTo>
                    <a:pt x="1359" y="401"/>
                  </a:lnTo>
                  <a:lnTo>
                    <a:pt x="1387" y="398"/>
                  </a:lnTo>
                  <a:lnTo>
                    <a:pt x="1414" y="395"/>
                  </a:lnTo>
                  <a:lnTo>
                    <a:pt x="1443" y="392"/>
                  </a:lnTo>
                  <a:lnTo>
                    <a:pt x="1471" y="390"/>
                  </a:lnTo>
                  <a:lnTo>
                    <a:pt x="1500" y="389"/>
                  </a:lnTo>
                  <a:lnTo>
                    <a:pt x="1527" y="389"/>
                  </a:lnTo>
                  <a:lnTo>
                    <a:pt x="1569" y="389"/>
                  </a:lnTo>
                  <a:lnTo>
                    <a:pt x="1610" y="391"/>
                  </a:lnTo>
                  <a:lnTo>
                    <a:pt x="1651" y="396"/>
                  </a:lnTo>
                  <a:lnTo>
                    <a:pt x="1691" y="400"/>
                  </a:lnTo>
                  <a:lnTo>
                    <a:pt x="1732" y="407"/>
                  </a:lnTo>
                  <a:lnTo>
                    <a:pt x="1771" y="415"/>
                  </a:lnTo>
                  <a:lnTo>
                    <a:pt x="1810" y="423"/>
                  </a:lnTo>
                  <a:lnTo>
                    <a:pt x="1849" y="435"/>
                  </a:lnTo>
                  <a:lnTo>
                    <a:pt x="1882" y="444"/>
                  </a:lnTo>
                  <a:lnTo>
                    <a:pt x="1917" y="457"/>
                  </a:lnTo>
                  <a:lnTo>
                    <a:pt x="1950" y="470"/>
                  </a:lnTo>
                  <a:lnTo>
                    <a:pt x="1983" y="483"/>
                  </a:lnTo>
                  <a:lnTo>
                    <a:pt x="2015" y="498"/>
                  </a:lnTo>
                  <a:lnTo>
                    <a:pt x="2047" y="514"/>
                  </a:lnTo>
                  <a:lnTo>
                    <a:pt x="2078" y="531"/>
                  </a:lnTo>
                  <a:lnTo>
                    <a:pt x="2109" y="548"/>
                  </a:lnTo>
                  <a:lnTo>
                    <a:pt x="2139" y="567"/>
                  </a:lnTo>
                  <a:lnTo>
                    <a:pt x="2169" y="586"/>
                  </a:lnTo>
                  <a:lnTo>
                    <a:pt x="2197" y="607"/>
                  </a:lnTo>
                  <a:lnTo>
                    <a:pt x="2226" y="628"/>
                  </a:lnTo>
                  <a:lnTo>
                    <a:pt x="2254" y="650"/>
                  </a:lnTo>
                  <a:lnTo>
                    <a:pt x="2281" y="673"/>
                  </a:lnTo>
                  <a:lnTo>
                    <a:pt x="2308" y="698"/>
                  </a:lnTo>
                  <a:lnTo>
                    <a:pt x="2333" y="723"/>
                  </a:lnTo>
                  <a:lnTo>
                    <a:pt x="2353" y="743"/>
                  </a:lnTo>
                  <a:lnTo>
                    <a:pt x="2372" y="763"/>
                  </a:lnTo>
                  <a:lnTo>
                    <a:pt x="2391" y="784"/>
                  </a:lnTo>
                  <a:lnTo>
                    <a:pt x="2409" y="806"/>
                  </a:lnTo>
                  <a:lnTo>
                    <a:pt x="2426" y="827"/>
                  </a:lnTo>
                  <a:lnTo>
                    <a:pt x="2443" y="849"/>
                  </a:lnTo>
                  <a:lnTo>
                    <a:pt x="2460" y="872"/>
                  </a:lnTo>
                  <a:lnTo>
                    <a:pt x="2475" y="895"/>
                  </a:lnTo>
                  <a:lnTo>
                    <a:pt x="2489" y="918"/>
                  </a:lnTo>
                  <a:lnTo>
                    <a:pt x="2505" y="941"/>
                  </a:lnTo>
                  <a:lnTo>
                    <a:pt x="2518" y="965"/>
                  </a:lnTo>
                  <a:lnTo>
                    <a:pt x="2531" y="989"/>
                  </a:lnTo>
                  <a:lnTo>
                    <a:pt x="2545" y="1013"/>
                  </a:lnTo>
                  <a:lnTo>
                    <a:pt x="2557" y="1038"/>
                  </a:lnTo>
                  <a:lnTo>
                    <a:pt x="2568" y="1063"/>
                  </a:lnTo>
                  <a:lnTo>
                    <a:pt x="2579" y="1088"/>
                  </a:lnTo>
                  <a:lnTo>
                    <a:pt x="2589" y="1113"/>
                  </a:lnTo>
                  <a:lnTo>
                    <a:pt x="2599" y="1139"/>
                  </a:lnTo>
                  <a:lnTo>
                    <a:pt x="2608" y="1164"/>
                  </a:lnTo>
                  <a:lnTo>
                    <a:pt x="2617" y="1191"/>
                  </a:lnTo>
                  <a:lnTo>
                    <a:pt x="2624" y="1217"/>
                  </a:lnTo>
                  <a:lnTo>
                    <a:pt x="2631" y="1244"/>
                  </a:lnTo>
                  <a:lnTo>
                    <a:pt x="2638" y="1270"/>
                  </a:lnTo>
                  <a:lnTo>
                    <a:pt x="2643" y="1297"/>
                  </a:lnTo>
                  <a:lnTo>
                    <a:pt x="2649" y="1325"/>
                  </a:lnTo>
                  <a:lnTo>
                    <a:pt x="2653" y="1352"/>
                  </a:lnTo>
                  <a:lnTo>
                    <a:pt x="2658" y="1379"/>
                  </a:lnTo>
                  <a:lnTo>
                    <a:pt x="2660" y="1406"/>
                  </a:lnTo>
                  <a:lnTo>
                    <a:pt x="2663" y="1435"/>
                  </a:lnTo>
                  <a:lnTo>
                    <a:pt x="2664" y="1463"/>
                  </a:lnTo>
                  <a:lnTo>
                    <a:pt x="2666" y="1491"/>
                  </a:lnTo>
                  <a:lnTo>
                    <a:pt x="2666" y="1519"/>
                  </a:lnTo>
                  <a:lnTo>
                    <a:pt x="2661" y="1641"/>
                  </a:lnTo>
                  <a:close/>
                  <a:moveTo>
                    <a:pt x="907" y="4981"/>
                  </a:moveTo>
                  <a:lnTo>
                    <a:pt x="2149" y="4981"/>
                  </a:lnTo>
                  <a:lnTo>
                    <a:pt x="2149" y="4592"/>
                  </a:lnTo>
                  <a:lnTo>
                    <a:pt x="907" y="4592"/>
                  </a:lnTo>
                  <a:lnTo>
                    <a:pt x="907" y="4981"/>
                  </a:lnTo>
                  <a:close/>
                  <a:moveTo>
                    <a:pt x="1177" y="5429"/>
                  </a:moveTo>
                  <a:lnTo>
                    <a:pt x="1879" y="5429"/>
                  </a:lnTo>
                  <a:lnTo>
                    <a:pt x="1879" y="5209"/>
                  </a:lnTo>
                  <a:lnTo>
                    <a:pt x="1177" y="5209"/>
                  </a:lnTo>
                  <a:lnTo>
                    <a:pt x="1177" y="5429"/>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ndParaRPr>
            </a:p>
          </p:txBody>
        </p:sp>
      </p:grpSp>
      <p:cxnSp>
        <p:nvCxnSpPr>
          <p:cNvPr id="26" name="直接连接符 25"/>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9" name="TextBox 13"/>
          <p:cNvSpPr txBox="1"/>
          <p:nvPr/>
        </p:nvSpPr>
        <p:spPr>
          <a:xfrm>
            <a:off x="8099400" y="1691966"/>
            <a:ext cx="1868149" cy="369332"/>
          </a:xfrm>
          <a:prstGeom prst="rect">
            <a:avLst/>
          </a:prstGeom>
          <a:noFill/>
          <a:ln w="9525">
            <a:noFill/>
            <a:miter/>
          </a:ln>
        </p:spPr>
        <p:txBody>
          <a:bodyPr wrap="square" lIns="0" tIns="0" rIns="0" bIns="0">
            <a:spAutoFit/>
          </a:bodyPr>
          <a:lstStyle/>
          <a:p>
            <a:pPr defTabSz="910991">
              <a:spcBef>
                <a:spcPct val="20000"/>
              </a:spcBef>
            </a:pPr>
            <a:r>
              <a:rPr lang="zh-CN" altLang="en-US" sz="2400" b="1" dirty="0">
                <a:solidFill>
                  <a:srgbClr val="1B4367"/>
                </a:solidFill>
                <a:cs typeface="+mn-ea"/>
                <a:sym typeface="+mn-lt"/>
              </a:rPr>
              <a:t>② 背书节点</a:t>
            </a:r>
          </a:p>
        </p:txBody>
      </p:sp>
      <p:sp>
        <p:nvSpPr>
          <p:cNvPr id="30" name="TextBox 13"/>
          <p:cNvSpPr txBox="1"/>
          <p:nvPr/>
        </p:nvSpPr>
        <p:spPr>
          <a:xfrm>
            <a:off x="8176402" y="2239601"/>
            <a:ext cx="2876269" cy="241220"/>
          </a:xfrm>
          <a:prstGeom prst="rect">
            <a:avLst/>
          </a:prstGeom>
          <a:noFill/>
          <a:ln w="9525">
            <a:noFill/>
            <a:miter/>
          </a:ln>
        </p:spPr>
        <p:txBody>
          <a:bodyPr wrap="square" lIns="0" tIns="0" rIns="0" bIns="0">
            <a:spAutoFit/>
          </a:bodyPr>
          <a:lstStyle/>
          <a:p>
            <a:pPr>
              <a:lnSpc>
                <a:spcPts val="2000"/>
              </a:lnSpc>
            </a:pPr>
            <a:r>
              <a:rPr lang="zh-CN" altLang="en-US" sz="1600" dirty="0">
                <a:solidFill>
                  <a:schemeClr val="tx1">
                    <a:lumMod val="75000"/>
                    <a:lumOff val="25000"/>
                  </a:schemeClr>
                </a:solidFill>
                <a:cs typeface="+mn-ea"/>
                <a:sym typeface="+mn-lt"/>
              </a:rPr>
              <a:t>背书节点</a:t>
            </a:r>
            <a:r>
              <a:rPr lang="zh-CN" altLang="en-US" sz="1600" dirty="0">
                <a:sym typeface="+mn-lt"/>
              </a:rPr>
              <a:t>主要</a:t>
            </a:r>
            <a:r>
              <a:rPr lang="zh-CN" altLang="en-US" sz="1600" b="1" dirty="0">
                <a:solidFill>
                  <a:schemeClr val="tx1">
                    <a:lumMod val="75000"/>
                    <a:lumOff val="25000"/>
                  </a:schemeClr>
                </a:solidFill>
                <a:cs typeface="+mn-ea"/>
                <a:sym typeface="+mn-lt"/>
              </a:rPr>
              <a:t>执行智能合约</a:t>
            </a:r>
          </a:p>
        </p:txBody>
      </p:sp>
      <p:sp>
        <p:nvSpPr>
          <p:cNvPr id="31" name="TextBox 13"/>
          <p:cNvSpPr txBox="1"/>
          <p:nvPr/>
        </p:nvSpPr>
        <p:spPr>
          <a:xfrm>
            <a:off x="5894844" y="4169214"/>
            <a:ext cx="1868149" cy="369332"/>
          </a:xfrm>
          <a:prstGeom prst="rect">
            <a:avLst/>
          </a:prstGeom>
          <a:noFill/>
          <a:ln w="9525">
            <a:noFill/>
            <a:miter/>
          </a:ln>
        </p:spPr>
        <p:txBody>
          <a:bodyPr wrap="square" lIns="0" tIns="0" rIns="0" bIns="0">
            <a:spAutoFit/>
          </a:bodyPr>
          <a:lstStyle/>
          <a:p>
            <a:pPr defTabSz="910991">
              <a:spcBef>
                <a:spcPct val="20000"/>
              </a:spcBef>
            </a:pPr>
            <a:r>
              <a:rPr lang="zh-CN" altLang="en-US" sz="2400" b="1" dirty="0">
                <a:solidFill>
                  <a:srgbClr val="1B4367"/>
                </a:solidFill>
                <a:cs typeface="+mn-ea"/>
                <a:sym typeface="+mn-lt"/>
              </a:rPr>
              <a:t>③ 提交节点</a:t>
            </a:r>
          </a:p>
        </p:txBody>
      </p:sp>
      <p:sp>
        <p:nvSpPr>
          <p:cNvPr id="32" name="TextBox 13"/>
          <p:cNvSpPr txBox="1"/>
          <p:nvPr/>
        </p:nvSpPr>
        <p:spPr>
          <a:xfrm>
            <a:off x="5945851" y="4640339"/>
            <a:ext cx="2876269" cy="695190"/>
          </a:xfrm>
          <a:prstGeom prst="rect">
            <a:avLst/>
          </a:prstGeom>
          <a:noFill/>
          <a:ln w="9525">
            <a:noFill/>
            <a:miter/>
          </a:ln>
        </p:spPr>
        <p:txBody>
          <a:bodyPr wrap="square" lIns="0" tIns="0" rIns="0" bIns="0">
            <a:spAutoFit/>
          </a:bodyPr>
          <a:lstStyle/>
          <a:p>
            <a:pPr>
              <a:lnSpc>
                <a:spcPct val="150000"/>
              </a:lnSpc>
            </a:pPr>
            <a:r>
              <a:rPr lang="zh-CN" altLang="en-US" sz="1600" dirty="0"/>
              <a:t>提交节点主要执行</a:t>
            </a:r>
            <a:endParaRPr lang="en-US" altLang="zh-CN" sz="1600" dirty="0"/>
          </a:p>
          <a:p>
            <a:pPr>
              <a:lnSpc>
                <a:spcPct val="150000"/>
              </a:lnSpc>
            </a:pPr>
            <a:r>
              <a:rPr lang="zh-CN" altLang="en-US" sz="1600" b="1" dirty="0"/>
              <a:t>持久化区块数据和状态数据</a:t>
            </a:r>
            <a:endParaRPr lang="zh-CN" altLang="en-US" sz="1600" b="1"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3"/>
          <p:cNvSpPr>
            <a:spLocks noChangeArrowheads="1"/>
          </p:cNvSpPr>
          <p:nvPr/>
        </p:nvSpPr>
        <p:spPr bwMode="auto">
          <a:xfrm>
            <a:off x="5958038" y="1378256"/>
            <a:ext cx="6233961" cy="4724161"/>
          </a:xfrm>
          <a:prstGeom prst="rect">
            <a:avLst/>
          </a:prstGeom>
          <a:solidFill>
            <a:srgbClr val="1B4367"/>
          </a:solid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25" name="TextBox 1210"/>
          <p:cNvSpPr/>
          <p:nvPr/>
        </p:nvSpPr>
        <p:spPr>
          <a:xfrm>
            <a:off x="6344224" y="1574479"/>
            <a:ext cx="1856598" cy="379656"/>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91440" tIns="45720" rIns="91440" bIns="45720">
            <a:spAutoFit/>
          </a:bodyPr>
          <a:lstStyle/>
          <a:p>
            <a:pPr defTabSz="914377"/>
            <a:r>
              <a:rPr lang="en-US" altLang="zh-CN" sz="1867" b="1" dirty="0">
                <a:solidFill>
                  <a:prstClr val="white"/>
                </a:solidFill>
                <a:cs typeface="+mn-ea"/>
                <a:sym typeface="+mn-lt"/>
              </a:rPr>
              <a:t>Fabric</a:t>
            </a:r>
            <a:r>
              <a:rPr lang="zh-CN" altLang="en-US" sz="1867" b="1" dirty="0">
                <a:solidFill>
                  <a:prstClr val="white"/>
                </a:solidFill>
                <a:cs typeface="+mn-ea"/>
                <a:sym typeface="+mn-lt"/>
              </a:rPr>
              <a:t>交易流程</a:t>
            </a:r>
          </a:p>
        </p:txBody>
      </p:sp>
      <p:sp>
        <p:nvSpPr>
          <p:cNvPr id="12" name="文本框 11"/>
          <p:cNvSpPr txBox="1"/>
          <p:nvPr/>
        </p:nvSpPr>
        <p:spPr>
          <a:xfrm>
            <a:off x="6189045" y="1961889"/>
            <a:ext cx="5842534" cy="364715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91440" tIns="45720" rIns="91440" bIns="45720" rtlCol="0">
            <a:spAutoFit/>
          </a:bodyPr>
          <a:lstStyle/>
          <a:p>
            <a:pPr algn="just" defTabSz="914377" latinLnBrk="1">
              <a:lnSpc>
                <a:spcPct val="150000"/>
              </a:lnSpc>
            </a:pPr>
            <a:r>
              <a:rPr lang="en-US" altLang="zh-CN" sz="1400" dirty="0">
                <a:solidFill>
                  <a:prstClr val="white"/>
                </a:solidFill>
                <a:cs typeface="+mn-ea"/>
                <a:sym typeface="+mn-lt"/>
              </a:rPr>
              <a:t>(1) </a:t>
            </a:r>
            <a:r>
              <a:rPr lang="zh-CN" altLang="en-US" sz="1400" dirty="0">
                <a:solidFill>
                  <a:prstClr val="white"/>
                </a:solidFill>
                <a:cs typeface="+mn-ea"/>
                <a:sym typeface="+mn-lt"/>
              </a:rPr>
              <a:t>客户端对新的交易数据签名并发送到一至多个背书节点；</a:t>
            </a:r>
            <a:endParaRPr lang="en-US" altLang="zh-CN" sz="1400" dirty="0">
              <a:solidFill>
                <a:prstClr val="white"/>
              </a:solidFill>
              <a:cs typeface="+mn-ea"/>
              <a:sym typeface="+mn-lt"/>
            </a:endParaRPr>
          </a:p>
          <a:p>
            <a:pPr algn="just" defTabSz="914377" latinLnBrk="1">
              <a:lnSpc>
                <a:spcPct val="150000"/>
              </a:lnSpc>
            </a:pPr>
            <a:r>
              <a:rPr lang="en-US" altLang="zh-CN" sz="1400" dirty="0">
                <a:solidFill>
                  <a:prstClr val="white"/>
                </a:solidFill>
                <a:cs typeface="+mn-ea"/>
                <a:sym typeface="+mn-lt"/>
              </a:rPr>
              <a:t>(2) </a:t>
            </a:r>
            <a:r>
              <a:rPr lang="zh-CN" altLang="en-US" sz="1400" dirty="0">
                <a:solidFill>
                  <a:prstClr val="white"/>
                </a:solidFill>
                <a:cs typeface="+mn-ea"/>
                <a:sym typeface="+mn-lt"/>
              </a:rPr>
              <a:t>背书节点以交易数据为输入执行智能合约并生成读写集</a:t>
            </a:r>
            <a:endParaRPr lang="en-US" altLang="zh-CN" sz="1400" dirty="0">
              <a:solidFill>
                <a:prstClr val="white"/>
              </a:solidFill>
              <a:cs typeface="+mn-ea"/>
              <a:sym typeface="+mn-lt"/>
            </a:endParaRPr>
          </a:p>
          <a:p>
            <a:pPr algn="just" defTabSz="914377" latinLnBrk="1">
              <a:lnSpc>
                <a:spcPct val="150000"/>
              </a:lnSpc>
            </a:pPr>
            <a:r>
              <a:rPr lang="en-US" altLang="zh-CN" sz="1400" dirty="0">
                <a:solidFill>
                  <a:prstClr val="white"/>
                </a:solidFill>
                <a:cs typeface="+mn-ea"/>
                <a:sym typeface="+mn-lt"/>
              </a:rPr>
              <a:t>(</a:t>
            </a:r>
            <a:r>
              <a:rPr lang="en-US" altLang="zh-CN" sz="1400" dirty="0" err="1">
                <a:solidFill>
                  <a:prstClr val="white"/>
                </a:solidFill>
                <a:cs typeface="+mn-ea"/>
                <a:sym typeface="+mn-lt"/>
              </a:rPr>
              <a:t>readset</a:t>
            </a:r>
            <a:r>
              <a:rPr lang="zh-CN" altLang="en-US" sz="1400" dirty="0">
                <a:solidFill>
                  <a:prstClr val="white"/>
                </a:solidFill>
                <a:cs typeface="+mn-ea"/>
                <a:sym typeface="+mn-lt"/>
              </a:rPr>
              <a:t>和</a:t>
            </a:r>
            <a:r>
              <a:rPr lang="en-US" altLang="zh-CN" sz="1400" dirty="0" err="1">
                <a:solidFill>
                  <a:prstClr val="white"/>
                </a:solidFill>
                <a:cs typeface="+mn-ea"/>
                <a:sym typeface="+mn-lt"/>
              </a:rPr>
              <a:t>writeset</a:t>
            </a:r>
            <a:r>
              <a:rPr lang="en-US" altLang="zh-CN" sz="1400" dirty="0">
                <a:solidFill>
                  <a:prstClr val="white"/>
                </a:solidFill>
                <a:cs typeface="+mn-ea"/>
                <a:sym typeface="+mn-lt"/>
              </a:rPr>
              <a:t>)</a:t>
            </a:r>
            <a:r>
              <a:rPr lang="zh-CN" altLang="en-US" sz="1400" dirty="0">
                <a:solidFill>
                  <a:prstClr val="white"/>
                </a:solidFill>
                <a:cs typeface="+mn-ea"/>
                <a:sym typeface="+mn-lt"/>
              </a:rPr>
              <a:t>；</a:t>
            </a:r>
            <a:endParaRPr lang="en-US" altLang="zh-CN" sz="1400" dirty="0">
              <a:solidFill>
                <a:prstClr val="white"/>
              </a:solidFill>
              <a:cs typeface="+mn-ea"/>
              <a:sym typeface="+mn-lt"/>
            </a:endParaRPr>
          </a:p>
          <a:p>
            <a:pPr algn="just" defTabSz="914377" latinLnBrk="1">
              <a:lnSpc>
                <a:spcPct val="150000"/>
              </a:lnSpc>
            </a:pPr>
            <a:r>
              <a:rPr lang="en-US" altLang="zh-CN" sz="1400" dirty="0">
                <a:solidFill>
                  <a:prstClr val="white"/>
                </a:solidFill>
                <a:cs typeface="+mn-ea"/>
                <a:sym typeface="+mn-lt"/>
              </a:rPr>
              <a:t>(3) </a:t>
            </a:r>
            <a:r>
              <a:rPr lang="zh-CN" altLang="en-US" sz="1400" dirty="0">
                <a:solidFill>
                  <a:prstClr val="white"/>
                </a:solidFill>
                <a:cs typeface="+mn-ea"/>
                <a:sym typeface="+mn-lt"/>
              </a:rPr>
              <a:t>背书节点对读写集进行签名并返回至客户端</a:t>
            </a:r>
            <a:r>
              <a:rPr lang="en-US" altLang="zh-CN" sz="1400" dirty="0">
                <a:solidFill>
                  <a:prstClr val="white"/>
                </a:solidFill>
                <a:cs typeface="+mn-ea"/>
                <a:sym typeface="+mn-lt"/>
              </a:rPr>
              <a:t>;</a:t>
            </a:r>
            <a:r>
              <a:rPr lang="zh-CN" altLang="en-US" sz="1400" dirty="0">
                <a:solidFill>
                  <a:prstClr val="white"/>
                </a:solidFill>
                <a:cs typeface="+mn-ea"/>
                <a:sym typeface="+mn-lt"/>
              </a:rPr>
              <a:t>；</a:t>
            </a:r>
            <a:endParaRPr lang="en-US" altLang="zh-CN" sz="1400" dirty="0">
              <a:solidFill>
                <a:prstClr val="white"/>
              </a:solidFill>
              <a:cs typeface="+mn-ea"/>
              <a:sym typeface="+mn-lt"/>
            </a:endParaRPr>
          </a:p>
          <a:p>
            <a:pPr algn="just" defTabSz="914377" latinLnBrk="1">
              <a:lnSpc>
                <a:spcPct val="150000"/>
              </a:lnSpc>
            </a:pPr>
            <a:r>
              <a:rPr lang="en-US" altLang="zh-CN" sz="1400" dirty="0">
                <a:solidFill>
                  <a:prstClr val="white"/>
                </a:solidFill>
                <a:cs typeface="+mn-ea"/>
                <a:sym typeface="+mn-lt"/>
              </a:rPr>
              <a:t>(4) </a:t>
            </a:r>
            <a:r>
              <a:rPr lang="zh-CN" altLang="en-US" sz="1400" dirty="0">
                <a:solidFill>
                  <a:prstClr val="white"/>
                </a:solidFill>
                <a:cs typeface="+mn-ea"/>
                <a:sym typeface="+mn-lt"/>
              </a:rPr>
              <a:t>客户端收集读写集</a:t>
            </a:r>
            <a:r>
              <a:rPr lang="en-US" altLang="zh-CN" sz="1400" dirty="0">
                <a:solidFill>
                  <a:prstClr val="white"/>
                </a:solidFill>
                <a:cs typeface="+mn-ea"/>
                <a:sym typeface="+mn-lt"/>
              </a:rPr>
              <a:t>,</a:t>
            </a:r>
            <a:r>
              <a:rPr lang="zh-CN" altLang="en-US" sz="1400" dirty="0">
                <a:solidFill>
                  <a:prstClr val="white"/>
                </a:solidFill>
                <a:cs typeface="+mn-ea"/>
                <a:sym typeface="+mn-lt"/>
              </a:rPr>
              <a:t>验证符合背书策略</a:t>
            </a:r>
            <a:r>
              <a:rPr lang="en-US" altLang="zh-CN" sz="1400" dirty="0">
                <a:solidFill>
                  <a:prstClr val="white"/>
                </a:solidFill>
                <a:cs typeface="+mn-ea"/>
                <a:sym typeface="+mn-lt"/>
              </a:rPr>
              <a:t>(endorsement policy)</a:t>
            </a:r>
            <a:r>
              <a:rPr lang="zh-CN" altLang="en-US" sz="1400" dirty="0">
                <a:solidFill>
                  <a:prstClr val="white"/>
                </a:solidFill>
                <a:cs typeface="+mn-ea"/>
                <a:sym typeface="+mn-lt"/>
              </a:rPr>
              <a:t>后将其广播至排序服务；</a:t>
            </a:r>
            <a:endParaRPr lang="en-US" altLang="zh-CN" sz="1400" dirty="0">
              <a:solidFill>
                <a:prstClr val="white"/>
              </a:solidFill>
              <a:cs typeface="+mn-ea"/>
              <a:sym typeface="+mn-lt"/>
            </a:endParaRPr>
          </a:p>
          <a:p>
            <a:pPr algn="just" defTabSz="914377" latinLnBrk="1">
              <a:lnSpc>
                <a:spcPct val="150000"/>
              </a:lnSpc>
            </a:pPr>
            <a:r>
              <a:rPr lang="en-US" altLang="zh-CN" sz="1400" dirty="0">
                <a:solidFill>
                  <a:prstClr val="white"/>
                </a:solidFill>
                <a:cs typeface="+mn-ea"/>
                <a:sym typeface="+mn-lt"/>
              </a:rPr>
              <a:t>(5) </a:t>
            </a:r>
            <a:r>
              <a:rPr lang="zh-CN" altLang="en-US" sz="1400" dirty="0">
                <a:solidFill>
                  <a:prstClr val="white"/>
                </a:solidFill>
                <a:cs typeface="+mn-ea"/>
                <a:sym typeface="+mn-lt"/>
              </a:rPr>
              <a:t>排序服务基于共识机制对多笔交易的读写集排序，并将其打包成区块；</a:t>
            </a:r>
            <a:endParaRPr lang="en-US" altLang="zh-CN" sz="1400" dirty="0">
              <a:solidFill>
                <a:prstClr val="white"/>
              </a:solidFill>
              <a:cs typeface="+mn-ea"/>
              <a:sym typeface="+mn-lt"/>
            </a:endParaRPr>
          </a:p>
          <a:p>
            <a:pPr algn="just" defTabSz="914377" latinLnBrk="1">
              <a:lnSpc>
                <a:spcPct val="150000"/>
              </a:lnSpc>
            </a:pPr>
            <a:r>
              <a:rPr lang="en-US" altLang="zh-CN" sz="1400" dirty="0">
                <a:solidFill>
                  <a:prstClr val="white"/>
                </a:solidFill>
                <a:cs typeface="+mn-ea"/>
                <a:sym typeface="+mn-lt"/>
              </a:rPr>
              <a:t>(6) </a:t>
            </a:r>
            <a:r>
              <a:rPr lang="zh-CN" altLang="en-US" sz="1400" dirty="0">
                <a:solidFill>
                  <a:prstClr val="white"/>
                </a:solidFill>
                <a:cs typeface="+mn-ea"/>
                <a:sym typeface="+mn-lt"/>
              </a:rPr>
              <a:t>排序服务将区块传播至提交节点；</a:t>
            </a:r>
            <a:endParaRPr lang="en-US" altLang="zh-CN" sz="1400" dirty="0">
              <a:solidFill>
                <a:prstClr val="white"/>
              </a:solidFill>
              <a:cs typeface="+mn-ea"/>
              <a:sym typeface="+mn-lt"/>
            </a:endParaRPr>
          </a:p>
          <a:p>
            <a:pPr algn="just" defTabSz="914377" latinLnBrk="1">
              <a:lnSpc>
                <a:spcPct val="150000"/>
              </a:lnSpc>
            </a:pPr>
            <a:r>
              <a:rPr lang="en-US" altLang="zh-CN" sz="1400" dirty="0">
                <a:solidFill>
                  <a:prstClr val="white"/>
                </a:solidFill>
                <a:cs typeface="+mn-ea"/>
                <a:sym typeface="+mn-lt"/>
              </a:rPr>
              <a:t>(7) </a:t>
            </a:r>
            <a:r>
              <a:rPr lang="zh-CN" altLang="en-US" sz="1400" dirty="0">
                <a:solidFill>
                  <a:prstClr val="white"/>
                </a:solidFill>
                <a:cs typeface="+mn-ea"/>
                <a:sym typeface="+mn-lt"/>
              </a:rPr>
              <a:t>提交节点对从排序服务收到的区块中的读写集进行背书策略验证和读集</a:t>
            </a:r>
            <a:r>
              <a:rPr lang="en-US" altLang="zh-CN" sz="1400" dirty="0">
                <a:solidFill>
                  <a:prstClr val="white"/>
                </a:solidFill>
                <a:cs typeface="+mn-ea"/>
                <a:sym typeface="+mn-lt"/>
              </a:rPr>
              <a:t>(readset)</a:t>
            </a:r>
            <a:r>
              <a:rPr lang="zh-CN" altLang="en-US" sz="1400" dirty="0">
                <a:solidFill>
                  <a:prstClr val="white"/>
                </a:solidFill>
                <a:cs typeface="+mn-ea"/>
                <a:sym typeface="+mn-lt"/>
              </a:rPr>
              <a:t>版本验证，验证通过后将区块追加至区块链，并将写集</a:t>
            </a:r>
            <a:r>
              <a:rPr lang="en-US" altLang="zh-CN" sz="1400" dirty="0">
                <a:solidFill>
                  <a:prstClr val="white"/>
                </a:solidFill>
                <a:cs typeface="+mn-ea"/>
                <a:sym typeface="+mn-lt"/>
              </a:rPr>
              <a:t>(writeset)</a:t>
            </a:r>
            <a:r>
              <a:rPr lang="zh-CN" altLang="en-US" sz="1400" dirty="0">
                <a:solidFill>
                  <a:prstClr val="white"/>
                </a:solidFill>
                <a:cs typeface="+mn-ea"/>
                <a:sym typeface="+mn-lt"/>
              </a:rPr>
              <a:t>写入状态数据库。</a:t>
            </a:r>
            <a:r>
              <a:rPr lang="en-US" altLang="zh-CN" sz="1400" dirty="0">
                <a:solidFill>
                  <a:prstClr val="white"/>
                </a:solidFill>
                <a:cs typeface="+mn-ea"/>
                <a:sym typeface="+mn-lt"/>
              </a:rPr>
              <a:t> </a:t>
            </a:r>
            <a:endParaRPr lang="en-US" altLang="zh-CN" sz="1400" dirty="0">
              <a:solidFill>
                <a:prstClr val="white"/>
              </a:solidFill>
              <a:latin typeface="微软雅黑"/>
              <a:ea typeface="微软雅黑"/>
              <a:cs typeface="+mn-ea"/>
              <a:sym typeface="+mn-lt"/>
            </a:endParaRPr>
          </a:p>
        </p:txBody>
      </p:sp>
      <p:sp>
        <p:nvSpPr>
          <p:cNvPr id="18" name="矩形 23"/>
          <p:cNvSpPr>
            <a:spLocks noChangeArrowheads="1"/>
          </p:cNvSpPr>
          <p:nvPr/>
        </p:nvSpPr>
        <p:spPr bwMode="auto">
          <a:xfrm>
            <a:off x="1" y="1378256"/>
            <a:ext cx="5958037" cy="4637533"/>
          </a:xfrm>
          <a:prstGeom prst="rect">
            <a:avLst/>
          </a:prstGeom>
          <a:blipFill>
            <a:blip r:embed="rId3">
              <a:extLst>
                <a:ext uri="{28A0092B-C50C-407E-A947-70E740481C1C}">
                  <a14:useLocalDpi xmlns:a14="http://schemas.microsoft.com/office/drawing/2010/main" val="0"/>
                </a:ext>
              </a:extLst>
            </a:blip>
            <a:stretch>
              <a:fillRect/>
            </a:stretch>
          </a:blipFill>
          <a:ln w="9525">
            <a:noFill/>
            <a:bevel/>
          </a:ln>
        </p:spPr>
        <p:txBody>
          <a:bodyPr lIns="91440" tIns="45720" rIns="91440" bIns="45720"/>
          <a:lstStyle/>
          <a:p>
            <a:pPr defTabSz="914377"/>
            <a:endParaRPr lang="zh-CN" altLang="en-US" sz="1867">
              <a:solidFill>
                <a:prstClr val="black"/>
              </a:solidFill>
              <a:latin typeface="微软雅黑"/>
              <a:ea typeface="微软雅黑"/>
              <a:cs typeface="+mn-ea"/>
              <a:sym typeface="+mn-lt"/>
            </a:endParaRPr>
          </a:p>
        </p:txBody>
      </p:sp>
      <p:sp>
        <p:nvSpPr>
          <p:cNvPr id="16" name="文本框 15"/>
          <p:cNvSpPr txBox="1"/>
          <p:nvPr/>
        </p:nvSpPr>
        <p:spPr>
          <a:xfrm>
            <a:off x="954814" y="422012"/>
            <a:ext cx="3015615" cy="441211"/>
          </a:xfrm>
          <a:prstGeom prst="rect">
            <a:avLst/>
          </a:prstGeom>
          <a:noFill/>
        </p:spPr>
        <p:txBody>
          <a:bodyPr wrap="square" lIns="91440" tIns="45720" rIns="91440" bIns="45720" rtlCol="0">
            <a:spAutoFit/>
          </a:bodyPr>
          <a:lstStyle/>
          <a:p>
            <a:r>
              <a:rPr lang="en-US" altLang="zh-CN" sz="2267" b="1" dirty="0">
                <a:solidFill>
                  <a:srgbClr val="1B4367"/>
                </a:solidFill>
                <a:cs typeface="+mn-ea"/>
                <a:sym typeface="+mn-lt"/>
              </a:rPr>
              <a:t>2.1 Fabric</a:t>
            </a:r>
            <a:r>
              <a:rPr lang="zh-CN" altLang="en-US" sz="2267" b="1" dirty="0">
                <a:solidFill>
                  <a:srgbClr val="1B4367"/>
                </a:solidFill>
                <a:cs typeface="+mn-ea"/>
                <a:sym typeface="+mn-lt"/>
              </a:rPr>
              <a:t>交易流程</a:t>
            </a:r>
          </a:p>
        </p:txBody>
      </p:sp>
      <p:cxnSp>
        <p:nvCxnSpPr>
          <p:cNvPr id="3" name="直接连接符 2"/>
          <p:cNvCxnSpPr/>
          <p:nvPr/>
        </p:nvCxnSpPr>
        <p:spPr>
          <a:xfrm>
            <a:off x="1032638" y="876556"/>
            <a:ext cx="640345"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58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夏雨家 https://xnwe.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3517</Words>
  <Application>Microsoft Office PowerPoint</Application>
  <PresentationFormat>宽屏</PresentationFormat>
  <Paragraphs>210</Paragraphs>
  <Slides>34</Slides>
  <Notes>34</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Neris Thin</vt:lpstr>
      <vt:lpstr>等线</vt:lpstr>
      <vt:lpstr>微软雅黑</vt:lpstr>
      <vt:lpstr>Arial</vt:lpstr>
      <vt:lpstr>Calibri</vt:lpstr>
      <vt:lpstr>Wingdings</vt:lpstr>
      <vt:lpstr>夏雨家 https://xnwe.taobao.com/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355948313@qq.com</dc:creator>
  <cp:lastModifiedBy>355948313@qq.com</cp:lastModifiedBy>
  <cp:revision>79</cp:revision>
  <dcterms:created xsi:type="dcterms:W3CDTF">2021-12-07T14:25:53Z</dcterms:created>
  <dcterms:modified xsi:type="dcterms:W3CDTF">2022-01-15T02:21:24Z</dcterms:modified>
</cp:coreProperties>
</file>